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7" r:id="rId2"/>
    <p:sldId id="361" r:id="rId3"/>
    <p:sldId id="431" r:id="rId4"/>
    <p:sldId id="438" r:id="rId5"/>
    <p:sldId id="433" r:id="rId6"/>
    <p:sldId id="437" r:id="rId7"/>
    <p:sldId id="435" r:id="rId8"/>
    <p:sldId id="432" r:id="rId9"/>
    <p:sldId id="428" r:id="rId10"/>
    <p:sldId id="441" r:id="rId11"/>
    <p:sldId id="418" r:id="rId12"/>
    <p:sldId id="439" r:id="rId13"/>
    <p:sldId id="429" r:id="rId14"/>
    <p:sldId id="430" r:id="rId15"/>
    <p:sldId id="411" r:id="rId16"/>
    <p:sldId id="427" r:id="rId17"/>
    <p:sldId id="440" r:id="rId18"/>
    <p:sldId id="3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F12C27-9088-4EA2-8A88-3BD72495B4D8}">
          <p14:sldIdLst>
            <p14:sldId id="257"/>
            <p14:sldId id="361"/>
          </p14:sldIdLst>
        </p14:section>
        <p14:section name="Untitled Section" id="{980B60EE-8476-4D12-B831-C40FBE92E8A4}">
          <p14:sldIdLst>
            <p14:sldId id="431"/>
            <p14:sldId id="438"/>
            <p14:sldId id="433"/>
            <p14:sldId id="437"/>
            <p14:sldId id="435"/>
            <p14:sldId id="432"/>
            <p14:sldId id="428"/>
            <p14:sldId id="441"/>
            <p14:sldId id="418"/>
            <p14:sldId id="439"/>
            <p14:sldId id="429"/>
          </p14:sldIdLst>
        </p14:section>
        <p14:section name="Concept" id="{7E3BE4CF-82CD-45DD-8AAF-337C81F9FEC1}">
          <p14:sldIdLst>
            <p14:sldId id="430"/>
          </p14:sldIdLst>
        </p14:section>
        <p14:section name="Next Steps" id="{2C6422F4-7F1F-42B5-88E7-84E45118E964}">
          <p14:sldIdLst>
            <p14:sldId id="411"/>
            <p14:sldId id="427"/>
            <p14:sldId id="440"/>
          </p14:sldIdLst>
        </p14:section>
        <p14:section name="End" id="{6DD866CD-588F-40F0-88DF-5A44945EBD11}">
          <p14:sldIdLst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2E2"/>
    <a:srgbClr val="70A7DE"/>
    <a:srgbClr val="CFB18B"/>
    <a:srgbClr val="C3A785"/>
    <a:srgbClr val="E7C79E"/>
    <a:srgbClr val="D4B68F"/>
    <a:srgbClr val="A2A3A4"/>
    <a:srgbClr val="909090"/>
    <a:srgbClr val="949697"/>
    <a:srgbClr val="144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249" autoAdjust="0"/>
  </p:normalViewPr>
  <p:slideViewPr>
    <p:cSldViewPr snapToGrid="0">
      <p:cViewPr varScale="1">
        <p:scale>
          <a:sx n="84" d="100"/>
          <a:sy n="84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4BEC7-A22C-4EBC-8AB9-55BB037D6AF1}" type="datetimeFigureOut">
              <a:rPr lang="en-US" smtClean="0"/>
              <a:t>30/01/2025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95292-9006-466F-8A77-F5DCEDF7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5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65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D1817-A508-0B7F-B0E8-AA350A75B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F1BDC52-5F0D-8B79-E7D5-066077009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A348C8-E01B-79AB-B60E-16320540A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13DC72-033F-AFBA-E4D7-D57F983A6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8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C4545-FD4B-53F6-8901-1F3FCD25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9B5D177-EC73-CA44-0B85-306C6A797C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E2552FD-9125-2967-FA3C-9BCA9D6DB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059136-FB5E-3904-93D9-4B3B1DF9E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19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B374-E30C-F0E7-596F-100D008A5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1FE0012-C66C-E802-22EE-0476E7740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5BCDF-C1D6-80AD-8986-B1DD3568D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40096F-C6D4-0A22-AAB5-811E7DA71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0B870-692E-E382-3A49-F6819E676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4FD44A-5D3F-BB61-7BED-14D9383A1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AE949C-C8B8-3CCE-8433-A0C332D95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45-degree angle selection </a:t>
            </a:r>
            <a:r>
              <a:rPr lang="en-US" dirty="0" err="1"/>
              <a:t>Challenge：During</a:t>
            </a:r>
            <a:r>
              <a:rPr lang="en-US" dirty="0"/>
              <a:t> welding, the object's edge shape can result in four potential 45-degree solutions. Inner and outer edge detection cannot ensure accurate angles.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ACFD67-63DB-9A6E-27AA-EE225AD31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3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4502-389A-9D89-0736-B10D51FA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6666AA-9242-722B-82F2-48008C967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9833CE-BD86-C095-CAFE-641ECDD0A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solution: Place the object on a larger reference surface to create a 90-degree angle, allowing geometric bisection for the desired 45-degree direction.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the future, we plan to add depth camera to reach the goal of real-time seam tracking.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3A4858-FF5B-FB44-5F6B-D5672BD856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2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DB72487-DFA1-D0C1-2EE7-F1B349FCC447}"/>
              </a:ext>
            </a:extLst>
          </p:cNvPr>
          <p:cNvGrpSpPr/>
          <p:nvPr userDrawn="1"/>
        </p:nvGrpSpPr>
        <p:grpSpPr>
          <a:xfrm>
            <a:off x="0" y="-10588"/>
            <a:ext cx="12233909" cy="6899296"/>
            <a:chOff x="0" y="-10588"/>
            <a:chExt cx="12233909" cy="68992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73CEFF-191A-A0B7-179E-E57B4E58192B}"/>
                </a:ext>
              </a:extLst>
            </p:cNvPr>
            <p:cNvSpPr/>
            <p:nvPr userDrawn="1"/>
          </p:nvSpPr>
          <p:spPr>
            <a:xfrm>
              <a:off x="0" y="-10588"/>
              <a:ext cx="12233909" cy="6888709"/>
            </a:xfrm>
            <a:prstGeom prst="rect">
              <a:avLst/>
            </a:prstGeom>
            <a:solidFill>
              <a:srgbClr val="2C5B9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computer screen shot of a machine&#10;&#10;Description automatically generated">
              <a:extLst>
                <a:ext uri="{FF2B5EF4-FFF2-40B4-BE49-F238E27FC236}">
                  <a16:creationId xmlns:a16="http://schemas.microsoft.com/office/drawing/2014/main" id="{9ED3E006-3F3C-5CBF-4767-79C57E285B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6000"/>
                      </a14:imgEffect>
                      <a14:imgEffect>
                        <a14:colorTemperature colorTemp="10707"/>
                      </a14:imgEffect>
                      <a14:imgEffect>
                        <a14:saturation sat="0"/>
                      </a14:imgEffect>
                      <a14:imgEffect>
                        <a14:brightnessContrast bright="9000" contrast="1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18" t="18288" r="67181" b="4000"/>
            <a:stretch/>
          </p:blipFill>
          <p:spPr>
            <a:xfrm>
              <a:off x="1" y="-10588"/>
              <a:ext cx="1330960" cy="6623479"/>
            </a:xfrm>
            <a:prstGeom prst="rect">
              <a:avLst/>
            </a:prstGeom>
          </p:spPr>
        </p:pic>
        <p:pic>
          <p:nvPicPr>
            <p:cNvPr id="11" name="Picture 10" descr="A computer screen shot of a machine&#10;&#10;Description automatically generated">
              <a:extLst>
                <a:ext uri="{FF2B5EF4-FFF2-40B4-BE49-F238E27FC236}">
                  <a16:creationId xmlns:a16="http://schemas.microsoft.com/office/drawing/2014/main" id="{E7A27DB1-CE26-609D-CB48-6384BB4A65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6000"/>
                      </a14:imgEffect>
                      <a14:imgEffect>
                        <a14:colorTemperature colorTemp="10707"/>
                      </a14:imgEffect>
                      <a14:imgEffect>
                        <a14:saturation sat="0"/>
                      </a14:imgEffect>
                      <a14:imgEffect>
                        <a14:brightnessContrast bright="9000" contrast="1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18" t="18288" r="1743" b="4000"/>
            <a:stretch/>
          </p:blipFill>
          <p:spPr>
            <a:xfrm>
              <a:off x="237602" y="36515"/>
              <a:ext cx="10901679" cy="6566216"/>
            </a:xfrm>
            <a:prstGeom prst="rect">
              <a:avLst/>
            </a:prstGeom>
          </p:spPr>
        </p:pic>
        <p:pic>
          <p:nvPicPr>
            <p:cNvPr id="5" name="Picture 4" descr="A computer screen shot of a machine&#10;&#10;Description automatically generated">
              <a:extLst>
                <a:ext uri="{FF2B5EF4-FFF2-40B4-BE49-F238E27FC236}">
                  <a16:creationId xmlns:a16="http://schemas.microsoft.com/office/drawing/2014/main" id="{6321E886-5C8A-ED37-BC57-79D951A732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6000"/>
                      </a14:imgEffect>
                      <a14:imgEffect>
                        <a14:colorTemperature colorTemp="10707"/>
                      </a14:imgEffect>
                      <a14:imgEffect>
                        <a14:saturation sat="0"/>
                      </a14:imgEffect>
                      <a14:imgEffect>
                        <a14:brightnessContrast bright="9000" contrast="1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18" t="18288" r="1743" b="4000"/>
            <a:stretch/>
          </p:blipFill>
          <p:spPr>
            <a:xfrm>
              <a:off x="645160" y="0"/>
              <a:ext cx="10901679" cy="6686439"/>
            </a:xfrm>
            <a:prstGeom prst="rect">
              <a:avLst/>
            </a:prstGeom>
          </p:spPr>
        </p:pic>
        <p:pic>
          <p:nvPicPr>
            <p:cNvPr id="9" name="Picture 8" descr="A computer screen shot of a machine&#10;&#10;Description automatically generated">
              <a:extLst>
                <a:ext uri="{FF2B5EF4-FFF2-40B4-BE49-F238E27FC236}">
                  <a16:creationId xmlns:a16="http://schemas.microsoft.com/office/drawing/2014/main" id="{CC00CB05-7B03-EF8A-6A34-CC78B4A31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6000"/>
                      </a14:imgEffect>
                      <a14:imgEffect>
                        <a14:colorTemperature colorTemp="10707"/>
                      </a14:imgEffect>
                      <a14:imgEffect>
                        <a14:saturation sat="0"/>
                      </a14:imgEffect>
                      <a14:imgEffect>
                        <a14:brightnessContrast bright="9000" contrast="1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18" t="88029" r="1743" b="4000"/>
            <a:stretch/>
          </p:blipFill>
          <p:spPr>
            <a:xfrm>
              <a:off x="645160" y="6000638"/>
              <a:ext cx="10901679" cy="87748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2B0547-B9F1-419F-27D4-73786D3DF7C5}"/>
                </a:ext>
              </a:extLst>
            </p:cNvPr>
            <p:cNvSpPr/>
            <p:nvPr userDrawn="1"/>
          </p:nvSpPr>
          <p:spPr>
            <a:xfrm>
              <a:off x="1" y="254643"/>
              <a:ext cx="688340" cy="2835798"/>
            </a:xfrm>
            <a:prstGeom prst="rect">
              <a:avLst/>
            </a:prstGeom>
            <a:solidFill>
              <a:srgbClr val="2C5B9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22375A-FAAE-0690-ECE0-7015C0A2E0E9}"/>
                </a:ext>
              </a:extLst>
            </p:cNvPr>
            <p:cNvSpPr/>
            <p:nvPr userDrawn="1"/>
          </p:nvSpPr>
          <p:spPr>
            <a:xfrm>
              <a:off x="0" y="6473189"/>
              <a:ext cx="645160" cy="415519"/>
            </a:xfrm>
            <a:prstGeom prst="rect">
              <a:avLst/>
            </a:prstGeom>
            <a:solidFill>
              <a:srgbClr val="14488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F888B8-39BA-E58A-8267-FFCB1D086C38}"/>
                </a:ext>
              </a:extLst>
            </p:cNvPr>
            <p:cNvSpPr/>
            <p:nvPr userDrawn="1"/>
          </p:nvSpPr>
          <p:spPr>
            <a:xfrm>
              <a:off x="498003" y="6714453"/>
              <a:ext cx="832958" cy="163667"/>
            </a:xfrm>
            <a:prstGeom prst="rect">
              <a:avLst/>
            </a:prstGeom>
            <a:solidFill>
              <a:srgbClr val="14488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hteck 3"/>
          <p:cNvSpPr/>
          <p:nvPr userDrawn="1"/>
        </p:nvSpPr>
        <p:spPr>
          <a:xfrm>
            <a:off x="0" y="4645062"/>
            <a:ext cx="12232639" cy="883173"/>
          </a:xfrm>
          <a:prstGeom prst="rect">
            <a:avLst/>
          </a:prstGeom>
          <a:solidFill>
            <a:schemeClr val="bg1">
              <a:alpha val="9215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30200" y="4746625"/>
            <a:ext cx="6934200" cy="688975"/>
          </a:xfrm>
          <a:prstGeom prst="rect">
            <a:avLst/>
          </a:prstGeom>
        </p:spPr>
        <p:txBody>
          <a:bodyPr/>
          <a:lstStyle>
            <a:lvl1pPr>
              <a:defRPr sz="20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26" name="Picture 2" descr="https://cr.rwth-aachen.de/img/Logo_CR_End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3" r="2923" b="15715"/>
          <a:stretch/>
        </p:blipFill>
        <p:spPr bwMode="auto">
          <a:xfrm>
            <a:off x="7386320" y="4653280"/>
            <a:ext cx="476504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60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152525"/>
            <a:ext cx="11480800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3117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de-DE" dirty="0"/>
              <a:t>References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290519" y="153888"/>
            <a:ext cx="11576597" cy="604720"/>
          </a:xfrm>
          <a:prstGeom prst="rect">
            <a:avLst/>
          </a:prstGeom>
        </p:spPr>
        <p:txBody>
          <a:bodyPr/>
          <a:lstStyle>
            <a:lvl1pPr>
              <a:defRPr kumimoji="0" lang="de-DE" sz="2000" b="1" i="0" u="none" strike="noStrike" kern="120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586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383117" y="1684800"/>
            <a:ext cx="11484000" cy="3581681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chart</a:t>
            </a:r>
            <a:endParaRPr lang="de-DE" noProof="0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83117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de-DE" dirty="0"/>
              <a:t>References</a:t>
            </a:r>
          </a:p>
        </p:txBody>
      </p:sp>
      <p:sp>
        <p:nvSpPr>
          <p:cNvPr id="7" name="Titel 5"/>
          <p:cNvSpPr>
            <a:spLocks noGrp="1"/>
          </p:cNvSpPr>
          <p:nvPr>
            <p:ph type="title" hasCustomPrompt="1"/>
          </p:nvPr>
        </p:nvSpPr>
        <p:spPr>
          <a:xfrm>
            <a:off x="290519" y="153888"/>
            <a:ext cx="11576597" cy="604720"/>
          </a:xfrm>
          <a:prstGeom prst="rect">
            <a:avLst/>
          </a:prstGeom>
        </p:spPr>
        <p:txBody>
          <a:bodyPr/>
          <a:lstStyle>
            <a:lvl1pPr>
              <a:defRPr kumimoji="0" lang="de-DE" sz="2000" b="1" i="0" u="none" strike="noStrike" kern="120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2176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ages.unsplash.com/photo-1652303518372-79ad122e3181?ixlib=rb-1.2.1&amp;ixid=MnwxMjA3fDB8MHxwaG90by1wYWdlfHx8fGVufDB8fHx8&amp;auto=format&amp;fit=crop&amp;w=1000&amp;q=8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3" b="6820"/>
          <a:stretch/>
        </p:blipFill>
        <p:spPr bwMode="auto">
          <a:xfrm>
            <a:off x="1" y="-70338"/>
            <a:ext cx="12232638" cy="698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Semi-autonomer Bohrroboter - Hilti Deutschland">
            <a:extLst>
              <a:ext uri="{FF2B5EF4-FFF2-40B4-BE49-F238E27FC236}">
                <a16:creationId xmlns:a16="http://schemas.microsoft.com/office/drawing/2014/main" id="{BD257D41-D64C-D829-54C6-5058410E29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422" y="-70338"/>
            <a:ext cx="12408061" cy="71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-175422" y="4645062"/>
            <a:ext cx="12408061" cy="883173"/>
          </a:xfrm>
          <a:prstGeom prst="rect">
            <a:avLst/>
          </a:prstGeom>
          <a:solidFill>
            <a:schemeClr val="bg1">
              <a:alpha val="9215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30200" y="4746625"/>
            <a:ext cx="6934200" cy="688975"/>
          </a:xfrm>
          <a:prstGeom prst="rect">
            <a:avLst/>
          </a:prstGeom>
        </p:spPr>
        <p:txBody>
          <a:bodyPr/>
          <a:lstStyle>
            <a:lvl1pPr>
              <a:defRPr sz="20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26" name="Picture 2" descr="https://cr.rwth-aachen.de/img/Logo_CR_End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3" r="2923" b="15715"/>
          <a:stretch/>
        </p:blipFill>
        <p:spPr bwMode="auto">
          <a:xfrm>
            <a:off x="7386320" y="4653280"/>
            <a:ext cx="476504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67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C123D9-FD05-1896-2028-04958679B1B8}"/>
              </a:ext>
            </a:extLst>
          </p:cNvPr>
          <p:cNvSpPr/>
          <p:nvPr userDrawn="1"/>
        </p:nvSpPr>
        <p:spPr>
          <a:xfrm>
            <a:off x="-2" y="0"/>
            <a:ext cx="12192001" cy="6857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/>
          <p:cNvSpPr/>
          <p:nvPr userDrawn="1"/>
        </p:nvSpPr>
        <p:spPr>
          <a:xfrm>
            <a:off x="1" y="4645062"/>
            <a:ext cx="12191998" cy="883173"/>
          </a:xfrm>
          <a:prstGeom prst="rect">
            <a:avLst/>
          </a:prstGeom>
          <a:solidFill>
            <a:schemeClr val="bg1">
              <a:alpha val="9215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30200" y="4746625"/>
            <a:ext cx="6934200" cy="688975"/>
          </a:xfrm>
          <a:prstGeom prst="rect">
            <a:avLst/>
          </a:prstGeom>
        </p:spPr>
        <p:txBody>
          <a:bodyPr/>
          <a:lstStyle>
            <a:lvl1pPr>
              <a:defRPr sz="20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26" name="Picture 2" descr="https://cr.rwth-aachen.de/img/Logo_CR_End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3" r="2923" b="15715"/>
          <a:stretch/>
        </p:blipFill>
        <p:spPr bwMode="auto">
          <a:xfrm>
            <a:off x="7386320" y="4653280"/>
            <a:ext cx="476504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8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C123D9-FD05-1896-2028-04958679B1B8}"/>
              </a:ext>
            </a:extLst>
          </p:cNvPr>
          <p:cNvSpPr/>
          <p:nvPr userDrawn="1"/>
        </p:nvSpPr>
        <p:spPr>
          <a:xfrm>
            <a:off x="-2" y="0"/>
            <a:ext cx="12192001" cy="6857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/>
          <p:cNvSpPr/>
          <p:nvPr userDrawn="1"/>
        </p:nvSpPr>
        <p:spPr>
          <a:xfrm>
            <a:off x="1" y="4645062"/>
            <a:ext cx="12191998" cy="883173"/>
          </a:xfrm>
          <a:prstGeom prst="rect">
            <a:avLst/>
          </a:prstGeom>
          <a:solidFill>
            <a:schemeClr val="bg1">
              <a:alpha val="9215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C4C3C2B7-04E2-ADF0-CBEC-CFEC0DC9A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519" y="153888"/>
            <a:ext cx="11576597" cy="604720"/>
          </a:xfrm>
          <a:prstGeom prst="rect">
            <a:avLst/>
          </a:prstGeom>
        </p:spPr>
        <p:txBody>
          <a:bodyPr/>
          <a:lstStyle>
            <a:lvl1pPr>
              <a:defRPr kumimoji="0" lang="de-DE" sz="2400" b="1" i="0" u="none" strike="noStrike" kern="120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DEE3E6"/>
                </a:highlight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1068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83117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de-DE" dirty="0"/>
              <a:t>References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3117" y="1684801"/>
            <a:ext cx="11484000" cy="3489083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1pPr>
            <a:lvl2pPr marL="685800" indent="-2286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 baseline="0"/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de-DE" dirty="0" err="1"/>
              <a:t>Headlist</a:t>
            </a:r>
            <a:endParaRPr lang="de-DE" dirty="0"/>
          </a:p>
          <a:p>
            <a:pPr lvl="1"/>
            <a:r>
              <a:rPr lang="de-DE" dirty="0" err="1"/>
              <a:t>Sublist</a:t>
            </a:r>
            <a:r>
              <a:rPr lang="de-DE" dirty="0"/>
              <a:t> 1</a:t>
            </a:r>
          </a:p>
          <a:p>
            <a:pPr lvl="2"/>
            <a:r>
              <a:rPr lang="de-DE" dirty="0" err="1"/>
              <a:t>Sublist</a:t>
            </a:r>
            <a:r>
              <a:rPr lang="de-DE" dirty="0"/>
              <a:t> 2</a:t>
            </a:r>
          </a:p>
          <a:p>
            <a:pPr lvl="2"/>
            <a:endParaRPr lang="de-DE" dirty="0"/>
          </a:p>
        </p:txBody>
      </p:sp>
      <p:sp>
        <p:nvSpPr>
          <p:cNvPr id="17" name="Titel 5"/>
          <p:cNvSpPr>
            <a:spLocks noGrp="1"/>
          </p:cNvSpPr>
          <p:nvPr>
            <p:ph type="title" hasCustomPrompt="1"/>
          </p:nvPr>
        </p:nvSpPr>
        <p:spPr>
          <a:xfrm>
            <a:off x="290519" y="153888"/>
            <a:ext cx="11576597" cy="604720"/>
          </a:xfrm>
          <a:prstGeom prst="rect">
            <a:avLst/>
          </a:prstGeom>
        </p:spPr>
        <p:txBody>
          <a:bodyPr/>
          <a:lstStyle>
            <a:lvl1pPr>
              <a:defRPr kumimoji="0" lang="de-DE" sz="2000" b="1" i="0" u="none" strike="noStrike" kern="120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7220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_Ide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383117" y="1684800"/>
            <a:ext cx="11484000" cy="3581681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chart</a:t>
            </a:r>
            <a:endParaRPr lang="de-DE" noProof="0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83117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de-DE" dirty="0"/>
              <a:t>References</a:t>
            </a:r>
          </a:p>
        </p:txBody>
      </p:sp>
      <p:sp>
        <p:nvSpPr>
          <p:cNvPr id="7" name="Titel 5"/>
          <p:cNvSpPr>
            <a:spLocks noGrp="1"/>
          </p:cNvSpPr>
          <p:nvPr>
            <p:ph type="title" hasCustomPrompt="1"/>
          </p:nvPr>
        </p:nvSpPr>
        <p:spPr>
          <a:xfrm>
            <a:off x="290519" y="153888"/>
            <a:ext cx="11576597" cy="604720"/>
          </a:xfrm>
          <a:prstGeom prst="rect">
            <a:avLst/>
          </a:prstGeom>
        </p:spPr>
        <p:txBody>
          <a:bodyPr/>
          <a:lstStyle>
            <a:lvl1pPr>
              <a:defRPr kumimoji="0" lang="de-DE" sz="2000" b="1" i="0" u="none" strike="noStrike" kern="120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/>
              <a:t>Idea – 1</a:t>
            </a:r>
          </a:p>
        </p:txBody>
      </p:sp>
      <p:sp>
        <p:nvSpPr>
          <p:cNvPr id="2" name="Textplatzhalter 24">
            <a:extLst>
              <a:ext uri="{FF2B5EF4-FFF2-40B4-BE49-F238E27FC236}">
                <a16:creationId xmlns:a16="http://schemas.microsoft.com/office/drawing/2014/main" id="{9162748F-67DB-C6C5-13C7-0177D4DECA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0" y="989440"/>
            <a:ext cx="1148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334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_Ide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0" y="989440"/>
            <a:ext cx="1148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383117" y="1684800"/>
            <a:ext cx="11484000" cy="3581681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chart</a:t>
            </a:r>
            <a:endParaRPr lang="de-DE" noProof="0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83117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de-DE" dirty="0"/>
              <a:t>References</a:t>
            </a:r>
          </a:p>
        </p:txBody>
      </p:sp>
      <p:sp>
        <p:nvSpPr>
          <p:cNvPr id="7" name="Titel 5"/>
          <p:cNvSpPr>
            <a:spLocks noGrp="1"/>
          </p:cNvSpPr>
          <p:nvPr>
            <p:ph type="title" hasCustomPrompt="1"/>
          </p:nvPr>
        </p:nvSpPr>
        <p:spPr>
          <a:xfrm>
            <a:off x="290519" y="153888"/>
            <a:ext cx="11576597" cy="604720"/>
          </a:xfrm>
          <a:prstGeom prst="rect">
            <a:avLst/>
          </a:prstGeom>
        </p:spPr>
        <p:txBody>
          <a:bodyPr/>
          <a:lstStyle>
            <a:lvl1pPr>
              <a:defRPr kumimoji="0" lang="de-DE" sz="2000" b="1" i="0" u="none" strike="noStrike" kern="120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/>
              <a:t>Idea – 2</a:t>
            </a:r>
          </a:p>
        </p:txBody>
      </p:sp>
    </p:spTree>
    <p:extLst>
      <p:ext uri="{BB962C8B-B14F-4D97-AF65-F5344CB8AC3E}">
        <p14:creationId xmlns:p14="http://schemas.microsoft.com/office/powerpoint/2010/main" val="2932296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83117" y="1684801"/>
            <a:ext cx="11484000" cy="34890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83117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de-DE" dirty="0"/>
              <a:t>References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290519" y="153888"/>
            <a:ext cx="11576597" cy="604720"/>
          </a:xfrm>
          <a:prstGeom prst="rect">
            <a:avLst/>
          </a:prstGeom>
        </p:spPr>
        <p:txBody>
          <a:bodyPr/>
          <a:lstStyle>
            <a:lvl1pPr>
              <a:defRPr kumimoji="0" lang="de-DE" sz="2000" b="1" i="0" u="none" strike="noStrike" kern="120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1442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83"/>
          <a:stretch/>
        </p:blipFill>
        <p:spPr bwMode="auto">
          <a:xfrm>
            <a:off x="8207375" y="1684338"/>
            <a:ext cx="3635375" cy="351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platzhalter 11"/>
          <p:cNvSpPr>
            <a:spLocks noGrp="1"/>
          </p:cNvSpPr>
          <p:nvPr>
            <p:ph type="body" sz="quarter" idx="15"/>
          </p:nvPr>
        </p:nvSpPr>
        <p:spPr>
          <a:xfrm>
            <a:off x="383117" y="1684800"/>
            <a:ext cx="7560000" cy="351223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83117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de-DE" dirty="0"/>
              <a:t>References</a:t>
            </a:r>
          </a:p>
        </p:txBody>
      </p:sp>
      <p:sp>
        <p:nvSpPr>
          <p:cNvPr id="12" name="Titel 5"/>
          <p:cNvSpPr>
            <a:spLocks noGrp="1"/>
          </p:cNvSpPr>
          <p:nvPr>
            <p:ph type="title" hasCustomPrompt="1"/>
          </p:nvPr>
        </p:nvSpPr>
        <p:spPr>
          <a:xfrm>
            <a:off x="290519" y="153888"/>
            <a:ext cx="11576597" cy="604720"/>
          </a:xfrm>
          <a:prstGeom prst="rect">
            <a:avLst/>
          </a:prstGeom>
        </p:spPr>
        <p:txBody>
          <a:bodyPr/>
          <a:lstStyle>
            <a:lvl1pPr>
              <a:defRPr kumimoji="0" lang="de-DE" sz="2000" b="1" i="0" u="none" strike="noStrike" kern="120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br>
              <a:rPr lang="de-DE" dirty="0"/>
            </a:b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9008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cr.rwth-aachen.de/img/Logo_CR_End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1" b="13288"/>
          <a:stretch/>
        </p:blipFill>
        <p:spPr bwMode="auto">
          <a:xfrm>
            <a:off x="8252170" y="6076303"/>
            <a:ext cx="3792977" cy="72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95387" y="6227763"/>
            <a:ext cx="7170399" cy="6302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900" b="1" i="0" dirty="0" err="1">
                <a:solidFill>
                  <a:schemeClr val="tx1"/>
                </a:solidFill>
              </a:rPr>
              <a:t>Jiani</a:t>
            </a:r>
            <a:r>
              <a:rPr lang="de-DE" altLang="de-DE" sz="900" b="1" i="0" dirty="0">
                <a:solidFill>
                  <a:schemeClr val="tx1"/>
                </a:solidFill>
              </a:rPr>
              <a:t> Zhu, </a:t>
            </a:r>
            <a:r>
              <a:rPr lang="de-DE" altLang="de-DE" sz="900" b="1" i="0" dirty="0" err="1">
                <a:solidFill>
                  <a:schemeClr val="tx1"/>
                </a:solidFill>
              </a:rPr>
              <a:t>Zonghai</a:t>
            </a:r>
            <a:r>
              <a:rPr lang="de-DE" altLang="de-DE" sz="900" b="1" i="0" dirty="0">
                <a:solidFill>
                  <a:schemeClr val="tx1"/>
                </a:solidFill>
              </a:rPr>
              <a:t> Yang, Zeynep Sertkaya</a:t>
            </a:r>
            <a:r>
              <a:rPr lang="de-DE" altLang="de-DE" sz="900" b="1" i="1" dirty="0">
                <a:solidFill>
                  <a:schemeClr val="tx1"/>
                </a:solidFill>
              </a:rPr>
              <a:t> </a:t>
            </a:r>
            <a:r>
              <a:rPr lang="de-DE" altLang="de-DE" sz="900" dirty="0">
                <a:solidFill>
                  <a:schemeClr val="tx1"/>
                </a:solidFill>
              </a:rPr>
              <a:t>|  </a:t>
            </a:r>
            <a:r>
              <a:rPr lang="de-DE" altLang="de-DE" sz="900" dirty="0" err="1">
                <a:solidFill>
                  <a:schemeClr val="tx1"/>
                </a:solidFill>
              </a:rPr>
              <a:t>Collaboration</a:t>
            </a:r>
            <a:r>
              <a:rPr lang="de-DE" altLang="de-DE" sz="900" dirty="0">
                <a:solidFill>
                  <a:schemeClr val="tx1"/>
                </a:solidFill>
              </a:rPr>
              <a:t> </a:t>
            </a:r>
            <a:r>
              <a:rPr lang="de-DE" altLang="de-DE" sz="900" dirty="0" err="1">
                <a:solidFill>
                  <a:schemeClr val="tx1"/>
                </a:solidFill>
              </a:rPr>
              <a:t>Between</a:t>
            </a:r>
            <a:r>
              <a:rPr lang="de-DE" altLang="de-DE" sz="900" dirty="0">
                <a:solidFill>
                  <a:schemeClr val="tx1"/>
                </a:solidFill>
              </a:rPr>
              <a:t> </a:t>
            </a:r>
            <a:r>
              <a:rPr lang="de-DE" altLang="de-DE" sz="900" dirty="0" err="1">
                <a:solidFill>
                  <a:schemeClr val="tx1"/>
                </a:solidFill>
              </a:rPr>
              <a:t>Two</a:t>
            </a:r>
            <a:r>
              <a:rPr lang="de-DE" altLang="de-DE" sz="900" dirty="0">
                <a:solidFill>
                  <a:schemeClr val="tx1"/>
                </a:solidFill>
              </a:rPr>
              <a:t> Serial </a:t>
            </a:r>
            <a:r>
              <a:rPr lang="de-DE" altLang="de-DE" sz="900" dirty="0" err="1">
                <a:solidFill>
                  <a:schemeClr val="tx1"/>
                </a:solidFill>
              </a:rPr>
              <a:t>Kinematics</a:t>
            </a:r>
            <a:r>
              <a:rPr lang="en-US" altLang="de-DE" sz="900" dirty="0">
                <a:solidFill>
                  <a:schemeClr val="tx1"/>
                </a:solidFill>
              </a:rPr>
              <a:t>  </a:t>
            </a:r>
            <a:r>
              <a:rPr lang="de-DE" altLang="de-DE" sz="900" dirty="0">
                <a:solidFill>
                  <a:schemeClr val="tx1"/>
                </a:solidFill>
              </a:rPr>
              <a:t>|  Project Prototype WS</a:t>
            </a:r>
            <a:r>
              <a:rPr lang="de-DE" altLang="de-DE" sz="900" baseline="0" dirty="0">
                <a:solidFill>
                  <a:schemeClr val="tx1"/>
                </a:solidFill>
              </a:rPr>
              <a:t>24 </a:t>
            </a:r>
            <a:r>
              <a:rPr lang="de-DE" altLang="de-DE" sz="900" dirty="0">
                <a:solidFill>
                  <a:schemeClr val="tx1"/>
                </a:solidFill>
              </a:rPr>
              <a:t>| Final </a:t>
            </a:r>
            <a:r>
              <a:rPr lang="de-DE" altLang="de-DE" sz="900" dirty="0" err="1">
                <a:solidFill>
                  <a:schemeClr val="tx1"/>
                </a:solidFill>
              </a:rPr>
              <a:t>Presentation</a:t>
            </a:r>
            <a:endParaRPr lang="de-DE" altLang="de-DE" sz="90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de-DE" altLang="de-DE" sz="900" dirty="0">
              <a:solidFill>
                <a:schemeClr val="tx1"/>
              </a:solidFill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360363" y="81438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>
            <a:off x="360363" y="604043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13"/>
          <p:cNvSpPr txBox="1">
            <a:spLocks noChangeArrowheads="1"/>
          </p:cNvSpPr>
          <p:nvPr userDrawn="1"/>
        </p:nvSpPr>
        <p:spPr bwMode="auto">
          <a:xfrm>
            <a:off x="410818" y="6229033"/>
            <a:ext cx="7302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BA512F9-BD2F-4285-9C2D-F65FDA4C173E}" type="slidenum">
              <a:rPr lang="de-DE" altLang="de-DE" sz="900">
                <a:solidFill>
                  <a:schemeClr val="tx1"/>
                </a:solidFill>
              </a:rPr>
              <a:pPr eaLnBrk="1" hangingPunct="1"/>
              <a:t>‹#›</a:t>
            </a:fld>
            <a:endParaRPr lang="de-DE" altLang="de-DE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4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9" r:id="rId3"/>
    <p:sldLayoutId id="2147483670" r:id="rId4"/>
    <p:sldLayoutId id="2147483664" r:id="rId5"/>
    <p:sldLayoutId id="2147483671" r:id="rId6"/>
    <p:sldLayoutId id="2147483672" r:id="rId7"/>
    <p:sldLayoutId id="2147483665" r:id="rId8"/>
    <p:sldLayoutId id="2147483666" r:id="rId9"/>
    <p:sldLayoutId id="2147483667" r:id="rId10"/>
    <p:sldLayoutId id="214748366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microsoft.com/office/2007/relationships/hdphoto" Target="../media/hdphoto9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microsoft.com/office/2007/relationships/hdphoto" Target="../media/hdphoto7.wdp"/><Relationship Id="rId17" Type="http://schemas.openxmlformats.org/officeDocument/2006/relationships/image" Target="../media/image25.png"/><Relationship Id="rId2" Type="http://schemas.openxmlformats.org/officeDocument/2006/relationships/image" Target="../media/image14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10" Type="http://schemas.microsoft.com/office/2007/relationships/hdphoto" Target="../media/hdphoto6.wdp"/><Relationship Id="rId19" Type="http://schemas.openxmlformats.org/officeDocument/2006/relationships/image" Target="../media/image26.png"/><Relationship Id="rId4" Type="http://schemas.openxmlformats.org/officeDocument/2006/relationships/image" Target="../media/image16.jpe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5160" y="4746625"/>
            <a:ext cx="4963160" cy="688975"/>
          </a:xfrm>
        </p:spPr>
        <p:txBody>
          <a:bodyPr anchor="ctr"/>
          <a:lstStyle/>
          <a:p>
            <a:r>
              <a:rPr lang="en-US" sz="2400" dirty="0">
                <a:solidFill>
                  <a:schemeClr val="tx2"/>
                </a:solidFill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Uniform Seam Welding with Robot-Robot Collaboration</a:t>
            </a:r>
            <a:endParaRPr lang="en-US" sz="2400" b="0" dirty="0">
              <a:solidFill>
                <a:schemeClr val="tx2"/>
              </a:solidFill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9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902B7E-DF7F-8AFF-DAE5-10B50CD0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Second Challenge: Moving Two Robots in one 3D Environment</a:t>
            </a:r>
          </a:p>
        </p:txBody>
      </p:sp>
      <p:pic>
        <p:nvPicPr>
          <p:cNvPr id="12" name="multirobotsim">
            <a:hlinkClick r:id="" action="ppaction://media"/>
            <a:extLst>
              <a:ext uri="{FF2B5EF4-FFF2-40B4-BE49-F238E27FC236}">
                <a16:creationId xmlns:a16="http://schemas.microsoft.com/office/drawing/2014/main" id="{74B9FB96-EC25-5D8D-2CE0-F32734ABB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508" y="876300"/>
            <a:ext cx="7559675" cy="510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AEBA-80CF-5E83-9765-9136BCAE5A23}"/>
              </a:ext>
            </a:extLst>
          </p:cNvPr>
          <p:cNvSpPr txBox="1"/>
          <p:nvPr/>
        </p:nvSpPr>
        <p:spPr>
          <a:xfrm>
            <a:off x="8081207" y="1273858"/>
            <a:ext cx="3539801" cy="147732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HelveticaNeue-Light"/>
              </a:rPr>
              <a:t>The action space of the Positioner is mapped as cartesian  path. Based on this value, Welder path is updated and robot motion is realized.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2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954DC-27C6-7B52-ABEA-8CFBC8637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24F1D391-D966-CA62-0EE7-4F6162CE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9" y="153888"/>
            <a:ext cx="11576597" cy="60472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Second Challenge: Sequence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83BE3127-ACD5-0706-B785-4E29E1CD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00" y="1018778"/>
            <a:ext cx="11484000" cy="252000"/>
          </a:xfrm>
        </p:spPr>
        <p:txBody>
          <a:bodyPr/>
          <a:lstStyle/>
          <a:p>
            <a:r>
              <a:rPr lang="en-US" dirty="0"/>
              <a:t>Dynamically Adjusted Poses: </a:t>
            </a:r>
            <a:r>
              <a:rPr lang="en-US" b="0" dirty="0"/>
              <a:t>Completion of One Sequence</a:t>
            </a:r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9B14DAD-4F0C-6165-2F25-4563F036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9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8" t="17528" r="3333" b="12414"/>
          <a:stretch/>
        </p:blipFill>
        <p:spPr>
          <a:xfrm>
            <a:off x="10160" y="1999496"/>
            <a:ext cx="12090400" cy="3146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6F6973-EDB7-E448-48AF-1BF899E39268}"/>
              </a:ext>
            </a:extLst>
          </p:cNvPr>
          <p:cNvSpPr txBox="1"/>
          <p:nvPr/>
        </p:nvSpPr>
        <p:spPr>
          <a:xfrm>
            <a:off x="383999" y="5448579"/>
            <a:ext cx="11483117" cy="33855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800" b="1" dirty="0">
                <a:latin typeface="Montserrat" panose="00000500000000000000" pitchFamily="2" charset="0"/>
              </a:rPr>
              <a:t>Sources</a:t>
            </a:r>
          </a:p>
          <a:p>
            <a:r>
              <a:rPr lang="en-US" sz="800" dirty="0">
                <a:latin typeface="Montserrat" panose="00000500000000000000" pitchFamily="2" charset="0"/>
              </a:rPr>
              <a:t>Figure-1 (top): Our own work</a:t>
            </a:r>
          </a:p>
        </p:txBody>
      </p:sp>
    </p:spTree>
    <p:extLst>
      <p:ext uri="{BB962C8B-B14F-4D97-AF65-F5344CB8AC3E}">
        <p14:creationId xmlns:p14="http://schemas.microsoft.com/office/powerpoint/2010/main" val="219738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481A6-51A3-ED0B-4511-173BDBBED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A0B47C-54E1-0305-075F-EED77E02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8B8B7064-B4D2-CD4B-CAAA-C4F85E26D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/>
          <a:stretch/>
        </p:blipFill>
        <p:spPr>
          <a:xfrm>
            <a:off x="1804937" y="930073"/>
            <a:ext cx="8582125" cy="49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6AB99-3E26-F87C-D83C-CF627FC82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F405AB-DE8D-8DED-2B9C-2C9AA56B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EF126361-DD83-6581-E6B5-F369223E8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/>
          <a:stretch/>
        </p:blipFill>
        <p:spPr>
          <a:xfrm>
            <a:off x="1804937" y="932154"/>
            <a:ext cx="8582125" cy="50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6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308E2D-827B-871F-3780-7E88DFDCF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multirobotsim2">
            <a:hlinkClick r:id="" action="ppaction://media"/>
            <a:extLst>
              <a:ext uri="{FF2B5EF4-FFF2-40B4-BE49-F238E27FC236}">
                <a16:creationId xmlns:a16="http://schemas.microsoft.com/office/drawing/2014/main" id="{9B183803-0FAE-660A-8F4A-2E8510A55A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391" y="980713"/>
            <a:ext cx="8725218" cy="48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3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A10AD-C9E4-E284-8C36-667880C8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eedback (1)">
            <a:hlinkClick r:id="" action="ppaction://media"/>
            <a:extLst>
              <a:ext uri="{FF2B5EF4-FFF2-40B4-BE49-F238E27FC236}">
                <a16:creationId xmlns:a16="http://schemas.microsoft.com/office/drawing/2014/main" id="{79B98557-9610-A465-48CA-38C32D4212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001" y="1530948"/>
            <a:ext cx="6090922" cy="4308274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56731B8A-777A-EF99-50D2-940154F0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9" y="153888"/>
            <a:ext cx="11576597" cy="60472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Next Steps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811DCA33-0044-7238-762C-210823DA3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00" y="1018778"/>
            <a:ext cx="11484000" cy="252000"/>
          </a:xfrm>
        </p:spPr>
        <p:txBody>
          <a:bodyPr/>
          <a:lstStyle/>
          <a:p>
            <a:r>
              <a:rPr lang="en-US" dirty="0"/>
              <a:t>Edge Detection and Seam Tracking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9C288-1FA3-8CF6-737C-7E57ADECFA36}"/>
              </a:ext>
            </a:extLst>
          </p:cNvPr>
          <p:cNvSpPr txBox="1"/>
          <p:nvPr/>
        </p:nvSpPr>
        <p:spPr>
          <a:xfrm>
            <a:off x="6548034" y="5500668"/>
            <a:ext cx="5024441" cy="33855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800" b="1" dirty="0">
                <a:latin typeface="Montserrat" panose="00000500000000000000" pitchFamily="2" charset="0"/>
              </a:rPr>
              <a:t>Sources</a:t>
            </a:r>
          </a:p>
          <a:p>
            <a:r>
              <a:rPr lang="en-US" sz="800" dirty="0">
                <a:latin typeface="Montserrat" panose="00000500000000000000" pitchFamily="2" charset="0"/>
              </a:rPr>
              <a:t>Figure (left): Romi-Lab, Robotic Sealing (2021) https://github.com/romi-lab/robotic-sealing </a:t>
            </a:r>
          </a:p>
        </p:txBody>
      </p:sp>
      <p:pic>
        <p:nvPicPr>
          <p:cNvPr id="3" name="Picture 2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20E0E80B-575D-47E8-DEEF-2B23800484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8" t="9305" r="1966" b="4626"/>
          <a:stretch/>
        </p:blipFill>
        <p:spPr>
          <a:xfrm>
            <a:off x="6652334" y="1530947"/>
            <a:ext cx="5214782" cy="35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4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AB3F-2454-54B9-513E-FED8A4E6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94BB1642-2164-B270-2A48-3FB1DBA0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9" y="153888"/>
            <a:ext cx="11576597" cy="60472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Next Steps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C540B01A-4859-15F3-C0BF-C60A53884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00" y="1018778"/>
            <a:ext cx="11484000" cy="252000"/>
          </a:xfrm>
        </p:spPr>
        <p:txBody>
          <a:bodyPr/>
          <a:lstStyle/>
          <a:p>
            <a:r>
              <a:rPr lang="en-US" dirty="0"/>
              <a:t>Step 9: Edge Detection and Seam Tracking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5860DE17-F10F-7B94-C47E-B81FC993EEFD}"/>
              </a:ext>
            </a:extLst>
          </p:cNvPr>
          <p:cNvSpPr txBox="1"/>
          <p:nvPr/>
        </p:nvSpPr>
        <p:spPr>
          <a:xfrm>
            <a:off x="383999" y="5448579"/>
            <a:ext cx="11483117" cy="4616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800" b="1" dirty="0">
                <a:latin typeface="Montserrat" panose="00000500000000000000" pitchFamily="2" charset="0"/>
              </a:rPr>
              <a:t>Sources</a:t>
            </a:r>
          </a:p>
          <a:p>
            <a:r>
              <a:rPr lang="en-US" sz="800" dirty="0">
                <a:latin typeface="Montserrat" panose="00000500000000000000" pitchFamily="2" charset="0"/>
              </a:rPr>
              <a:t>Figure-1 (Mid) : </a:t>
            </a:r>
            <a:r>
              <a:rPr lang="fr-FR" sz="800" dirty="0">
                <a:latin typeface="Montserrat" panose="00000500000000000000" pitchFamily="2" charset="0"/>
              </a:rPr>
              <a:t> RGB Image</a:t>
            </a:r>
          </a:p>
          <a:p>
            <a:r>
              <a:rPr lang="fr-FR" altLang="zh-CN" sz="800" dirty="0">
                <a:latin typeface="Montserrat" panose="00000500000000000000" pitchFamily="2" charset="0"/>
              </a:rPr>
              <a:t>Figure-2 (Right): </a:t>
            </a:r>
            <a:r>
              <a:rPr lang="fr-FR" altLang="zh-CN" sz="800" dirty="0" err="1">
                <a:latin typeface="Montserrat" panose="00000500000000000000" pitchFamily="2" charset="0"/>
              </a:rPr>
              <a:t>Depth</a:t>
            </a:r>
            <a:r>
              <a:rPr lang="fr-FR" altLang="zh-CN" sz="800" dirty="0">
                <a:latin typeface="Montserrat" panose="00000500000000000000" pitchFamily="2" charset="0"/>
              </a:rPr>
              <a:t> Image</a:t>
            </a:r>
            <a:endParaRPr lang="en-US" sz="800" dirty="0">
              <a:latin typeface="Montserrat" panose="000005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53930-20F7-ABF8-DC41-3A305584E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08" y="2329489"/>
            <a:ext cx="3475893" cy="26069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B54ED6-9C3B-7729-348B-3E3D2F172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88" y="2329490"/>
            <a:ext cx="3475892" cy="260691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FB2AF7-94FF-7EF7-B5AF-CD5595EA977E}"/>
              </a:ext>
            </a:extLst>
          </p:cNvPr>
          <p:cNvSpPr txBox="1"/>
          <p:nvPr/>
        </p:nvSpPr>
        <p:spPr>
          <a:xfrm>
            <a:off x="290518" y="1582340"/>
            <a:ext cx="10605280" cy="369331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depth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extract the coordinates of an object</a:t>
            </a:r>
            <a:r>
              <a:rPr lang="en-US" altLang="zh-CN" dirty="0">
                <a:latin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t</a:t>
            </a:r>
            <a:r>
              <a:rPr lang="zh-CN" altLang="en-US" dirty="0"/>
              <a:t>he calibration of the RGB camera is the following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zh-CN" altLang="en-US" dirty="0"/>
              <a:t>fx=542.822841</a:t>
            </a:r>
            <a:endParaRPr lang="en-US" altLang="zh-CN" dirty="0"/>
          </a:p>
          <a:p>
            <a:r>
              <a:rPr lang="zh-CN" altLang="en-US" dirty="0"/>
              <a:t>fy= 542.576870</a:t>
            </a:r>
            <a:endParaRPr lang="en-US" altLang="zh-CN" dirty="0"/>
          </a:p>
          <a:p>
            <a:r>
              <a:rPr lang="zh-CN" altLang="en-US" dirty="0"/>
              <a:t>cx=315.593520</a:t>
            </a:r>
            <a:endParaRPr lang="en-US" altLang="zh-CN" dirty="0"/>
          </a:p>
          <a:p>
            <a:r>
              <a:rPr lang="zh-CN" altLang="en-US" dirty="0"/>
              <a:t>cy= 237.756098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d0 =0.039903</a:t>
            </a:r>
            <a:endParaRPr lang="en-US" altLang="zh-CN" dirty="0"/>
          </a:p>
          <a:p>
            <a:r>
              <a:rPr lang="zh-CN" altLang="en-US" dirty="0"/>
              <a:t>d1 =-0.099343</a:t>
            </a:r>
            <a:endParaRPr lang="en-US" altLang="zh-CN" dirty="0"/>
          </a:p>
          <a:p>
            <a:r>
              <a:rPr lang="zh-CN" altLang="en-US" dirty="0"/>
              <a:t>d2 =-0.000730</a:t>
            </a:r>
            <a:endParaRPr lang="en-US" altLang="zh-CN" dirty="0"/>
          </a:p>
          <a:p>
            <a:r>
              <a:rPr lang="zh-CN" altLang="en-US" dirty="0"/>
              <a:t>d3 =-0.000144</a:t>
            </a:r>
            <a:endParaRPr lang="en-US" altLang="zh-CN" dirty="0"/>
          </a:p>
          <a:p>
            <a:r>
              <a:rPr lang="zh-CN" altLang="en-US" dirty="0"/>
              <a:t>d4=0.000000</a:t>
            </a:r>
          </a:p>
        </p:txBody>
      </p:sp>
    </p:spTree>
    <p:extLst>
      <p:ext uri="{BB962C8B-B14F-4D97-AF65-F5344CB8AC3E}">
        <p14:creationId xmlns:p14="http://schemas.microsoft.com/office/powerpoint/2010/main" val="16281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0F7A7-2806-E140-8A9E-ED63B2DB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25B2478E-903E-6621-9DBD-B501FB7C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9" y="153888"/>
            <a:ext cx="11576597" cy="60472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Next Steps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B632407E-EDC6-1E4A-09C5-21E268983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00" y="1018778"/>
            <a:ext cx="11484000" cy="252000"/>
          </a:xfrm>
        </p:spPr>
        <p:txBody>
          <a:bodyPr/>
          <a:lstStyle/>
          <a:p>
            <a:r>
              <a:rPr lang="en-US" dirty="0"/>
              <a:t>Step 9: Edge Detection and Seam 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55BDF-4639-1E53-8462-69F8E764D1F0}"/>
              </a:ext>
            </a:extLst>
          </p:cNvPr>
          <p:cNvSpPr txBox="1"/>
          <p:nvPr/>
        </p:nvSpPr>
        <p:spPr>
          <a:xfrm>
            <a:off x="383116" y="5448579"/>
            <a:ext cx="11483999" cy="4616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800" b="1" dirty="0">
                <a:latin typeface="Montserrat" panose="00000500000000000000" pitchFamily="2" charset="0"/>
              </a:rPr>
              <a:t>Sources</a:t>
            </a:r>
          </a:p>
          <a:p>
            <a:r>
              <a:rPr lang="en-US" sz="800" dirty="0">
                <a:latin typeface="Montserrat" panose="00000500000000000000" pitchFamily="2" charset="0"/>
              </a:rPr>
              <a:t>Figure-1 (Left): Edge the dataset</a:t>
            </a:r>
          </a:p>
          <a:p>
            <a:r>
              <a:rPr lang="en-US" altLang="zh-CN" sz="800" dirty="0">
                <a:latin typeface="Montserrat" panose="00000500000000000000" pitchFamily="2" charset="0"/>
              </a:rPr>
              <a:t>Figure-2 (Mid): Training</a:t>
            </a:r>
            <a:endParaRPr lang="en-US" sz="800" dirty="0">
              <a:latin typeface="Montserrat" panose="00000500000000000000" pitchFamily="2" charset="0"/>
            </a:endParaRPr>
          </a:p>
        </p:txBody>
      </p:sp>
      <p:pic>
        <p:nvPicPr>
          <p:cNvPr id="7" name="WhatsApp 视频2025-01-23于01.56.19_b2a47eee">
            <a:hlinkClick r:id="" action="ppaction://media"/>
            <a:extLst>
              <a:ext uri="{FF2B5EF4-FFF2-40B4-BE49-F238E27FC236}">
                <a16:creationId xmlns:a16="http://schemas.microsoft.com/office/drawing/2014/main" id="{3E6731CE-78A8-329F-127D-6DB4CFCAB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209" y="1946576"/>
            <a:ext cx="3046228" cy="26878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60BD3C-D9D0-0647-4A77-AB9840D64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07" y="1946576"/>
            <a:ext cx="3844822" cy="268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6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FDCF44-20F3-3A7F-DEF7-710E351DBB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280" y="2506604"/>
            <a:ext cx="11151720" cy="2520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Montserrat" panose="00000500000000000000" pitchFamily="2" charset="0"/>
              </a:rPr>
              <a:t>Thank you for your Attention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C464DDB-7ADF-98FC-BDC3-C69270FA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4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9706-8369-8A12-65B4-FACB6374E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3E586A3-ADD4-4E90-FB64-1DA64524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9" y="153888"/>
            <a:ext cx="11576597" cy="60472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Researchers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38648-0F06-34DD-1C75-2D76781C87A6}"/>
              </a:ext>
            </a:extLst>
          </p:cNvPr>
          <p:cNvGrpSpPr/>
          <p:nvPr/>
        </p:nvGrpSpPr>
        <p:grpSpPr>
          <a:xfrm>
            <a:off x="1534441" y="2187405"/>
            <a:ext cx="2182507" cy="2824769"/>
            <a:chOff x="1670213" y="2187405"/>
            <a:chExt cx="2182507" cy="282476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CAA1B67-CB1F-A51C-350D-6F074446F269}"/>
                </a:ext>
              </a:extLst>
            </p:cNvPr>
            <p:cNvSpPr/>
            <p:nvPr/>
          </p:nvSpPr>
          <p:spPr>
            <a:xfrm>
              <a:off x="1725137" y="2187406"/>
              <a:ext cx="2072660" cy="2068853"/>
            </a:xfrm>
            <a:prstGeom prst="ellipse">
              <a:avLst/>
            </a:prstGeom>
            <a:solidFill>
              <a:srgbClr val="A2A3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58CED395-438A-93DF-86FE-BA2F330126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" t="2500" r="2604" b="2500"/>
            <a:stretch/>
          </p:blipFill>
          <p:spPr bwMode="auto">
            <a:xfrm>
              <a:off x="1728944" y="2187405"/>
              <a:ext cx="2068853" cy="206885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46">
              <a:extLst>
                <a:ext uri="{FF2B5EF4-FFF2-40B4-BE49-F238E27FC236}">
                  <a16:creationId xmlns:a16="http://schemas.microsoft.com/office/drawing/2014/main" id="{05A21966-0032-647A-A3D3-72DDE6D6ED13}"/>
                </a:ext>
              </a:extLst>
            </p:cNvPr>
            <p:cNvSpPr txBox="1"/>
            <p:nvPr/>
          </p:nvSpPr>
          <p:spPr>
            <a:xfrm>
              <a:off x="1670213" y="4365842"/>
              <a:ext cx="2182507" cy="646332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JIANI</a:t>
              </a:r>
            </a:p>
            <a:p>
              <a:pPr algn="ctr"/>
              <a:r>
                <a:rPr lang="de-DE" altLang="zh-CN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Civil</a:t>
              </a:r>
              <a:r>
                <a:rPr lang="de-DE" altLang="zh-CN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Engineer</a:t>
              </a:r>
              <a:endParaRPr lang="zh-CN" alt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2C3AEA-6F56-23EC-1D6F-D7FF665F1E91}"/>
              </a:ext>
            </a:extLst>
          </p:cNvPr>
          <p:cNvGrpSpPr/>
          <p:nvPr/>
        </p:nvGrpSpPr>
        <p:grpSpPr>
          <a:xfrm>
            <a:off x="4690513" y="2187405"/>
            <a:ext cx="2182509" cy="2824769"/>
            <a:chOff x="4690513" y="2187405"/>
            <a:chExt cx="2182509" cy="282476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9CAC912-3166-E54F-A93A-055438449DAE}"/>
                </a:ext>
              </a:extLst>
            </p:cNvPr>
            <p:cNvSpPr/>
            <p:nvPr/>
          </p:nvSpPr>
          <p:spPr>
            <a:xfrm>
              <a:off x="4739402" y="2187406"/>
              <a:ext cx="2072660" cy="2068853"/>
            </a:xfrm>
            <a:prstGeom prst="ellipse">
              <a:avLst/>
            </a:prstGeom>
            <a:solidFill>
              <a:srgbClr val="A2A3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ECD094-DCFD-E7FD-DDBA-AB141DD44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0"/>
                      </a14:imgEffect>
                      <a14:imgEffect>
                        <a14:brightnessContrast bright="3000" contras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" t="2500" r="2604" b="2500"/>
            <a:stretch/>
          </p:blipFill>
          <p:spPr bwMode="auto">
            <a:xfrm>
              <a:off x="4743209" y="2187405"/>
              <a:ext cx="2068853" cy="206885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46">
              <a:extLst>
                <a:ext uri="{FF2B5EF4-FFF2-40B4-BE49-F238E27FC236}">
                  <a16:creationId xmlns:a16="http://schemas.microsoft.com/office/drawing/2014/main" id="{50CB2E0B-E93F-4350-C109-E778C5A9F189}"/>
                </a:ext>
              </a:extLst>
            </p:cNvPr>
            <p:cNvSpPr txBox="1"/>
            <p:nvPr/>
          </p:nvSpPr>
          <p:spPr>
            <a:xfrm>
              <a:off x="4690513" y="4365842"/>
              <a:ext cx="2182509" cy="646332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ZONGHAI</a:t>
              </a:r>
            </a:p>
            <a:p>
              <a:pPr algn="ctr"/>
              <a:r>
                <a:rPr lang="de-DE" altLang="zh-CN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Civil</a:t>
              </a:r>
              <a:r>
                <a:rPr lang="de-DE" altLang="zh-CN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Engineer</a:t>
              </a:r>
              <a:endParaRPr lang="zh-CN" alt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8DE38-FD44-7127-BC38-1948B3E97A84}"/>
              </a:ext>
            </a:extLst>
          </p:cNvPr>
          <p:cNvGrpSpPr/>
          <p:nvPr/>
        </p:nvGrpSpPr>
        <p:grpSpPr>
          <a:xfrm>
            <a:off x="7876568" y="2183598"/>
            <a:ext cx="2417807" cy="2828576"/>
            <a:chOff x="7876568" y="2183598"/>
            <a:chExt cx="2417807" cy="2828576"/>
          </a:xfrm>
        </p:grpSpPr>
        <p:sp>
          <p:nvSpPr>
            <p:cNvPr id="24" name="文本框 46">
              <a:extLst>
                <a:ext uri="{FF2B5EF4-FFF2-40B4-BE49-F238E27FC236}">
                  <a16:creationId xmlns:a16="http://schemas.microsoft.com/office/drawing/2014/main" id="{7A7F56B1-B56D-01CE-C8D7-C73023E13205}"/>
                </a:ext>
              </a:extLst>
            </p:cNvPr>
            <p:cNvSpPr txBox="1"/>
            <p:nvPr/>
          </p:nvSpPr>
          <p:spPr>
            <a:xfrm>
              <a:off x="7876568" y="4365842"/>
              <a:ext cx="2417807" cy="646332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LENI</a:t>
              </a:r>
            </a:p>
            <a:p>
              <a:pPr algn="ctr"/>
              <a:r>
                <a:rPr lang="de-DE" altLang="zh-CN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Computer Scientist</a:t>
              </a:r>
              <a:endParaRPr lang="zh-CN" alt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5" name="Picture 4" descr="A person with glasses and a suit jacket&#10;&#10;Description automatically generated">
              <a:extLst>
                <a:ext uri="{FF2B5EF4-FFF2-40B4-BE49-F238E27FC236}">
                  <a16:creationId xmlns:a16="http://schemas.microsoft.com/office/drawing/2014/main" id="{C24B00EA-6DE8-4C05-058E-F653AD828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89" t="1212" r="27737" b="4670"/>
            <a:stretch/>
          </p:blipFill>
          <p:spPr>
            <a:xfrm>
              <a:off x="8049142" y="2183598"/>
              <a:ext cx="2072660" cy="20726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9673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C65B3E8-4550-B2DE-D0A0-B66750EC4474}"/>
              </a:ext>
            </a:extLst>
          </p:cNvPr>
          <p:cNvGrpSpPr/>
          <p:nvPr/>
        </p:nvGrpSpPr>
        <p:grpSpPr>
          <a:xfrm>
            <a:off x="3231061" y="2183322"/>
            <a:ext cx="8249555" cy="3849759"/>
            <a:chOff x="1477410" y="1331105"/>
            <a:chExt cx="8918727" cy="4508117"/>
          </a:xfrm>
        </p:grpSpPr>
        <p:pic>
          <p:nvPicPr>
            <p:cNvPr id="4" name="Picture 3" descr="A diagram of a machine&#10;&#10;Description automatically generated">
              <a:extLst>
                <a:ext uri="{FF2B5EF4-FFF2-40B4-BE49-F238E27FC236}">
                  <a16:creationId xmlns:a16="http://schemas.microsoft.com/office/drawing/2014/main" id="{CC41987D-B147-9938-DA56-8946BF04B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60" r="8378" b="3142"/>
            <a:stretch/>
          </p:blipFill>
          <p:spPr>
            <a:xfrm>
              <a:off x="1477410" y="1331105"/>
              <a:ext cx="8918727" cy="450811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5FA19-F57A-3733-8195-DA9E9FF0C6B1}"/>
                </a:ext>
              </a:extLst>
            </p:cNvPr>
            <p:cNvSpPr/>
            <p:nvPr/>
          </p:nvSpPr>
          <p:spPr>
            <a:xfrm>
              <a:off x="3427095" y="4838067"/>
              <a:ext cx="1758315" cy="411480"/>
            </a:xfrm>
            <a:prstGeom prst="rect">
              <a:avLst/>
            </a:prstGeom>
            <a:solidFill>
              <a:srgbClr val="DFDEE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65A8F3"/>
                  </a:solidFill>
                </a:rPr>
                <a:t>Leader</a:t>
              </a:r>
            </a:p>
            <a:p>
              <a:pPr algn="ctr"/>
              <a:r>
                <a:rPr lang="en-US" sz="1600" dirty="0">
                  <a:solidFill>
                    <a:srgbClr val="65A8F3"/>
                  </a:solidFill>
                </a:rPr>
                <a:t>Positioner Robot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74F67B-949E-C586-0FAC-ECF26ECDA87C}"/>
                </a:ext>
              </a:extLst>
            </p:cNvPr>
            <p:cNvSpPr/>
            <p:nvPr/>
          </p:nvSpPr>
          <p:spPr>
            <a:xfrm>
              <a:off x="8530590" y="4838067"/>
              <a:ext cx="1758315" cy="411480"/>
            </a:xfrm>
            <a:prstGeom prst="rect">
              <a:avLst/>
            </a:prstGeom>
            <a:solidFill>
              <a:srgbClr val="DFDEE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8DAB77"/>
                  </a:solidFill>
                </a:rPr>
                <a:t>Follower</a:t>
              </a:r>
            </a:p>
            <a:p>
              <a:pPr algn="ctr"/>
              <a:r>
                <a:rPr lang="en-US" sz="1600" dirty="0">
                  <a:solidFill>
                    <a:srgbClr val="8DAB77"/>
                  </a:solidFill>
                </a:rPr>
                <a:t>Welder Robot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47184A-DF0D-BE62-F751-73B265FA48F5}"/>
                </a:ext>
              </a:extLst>
            </p:cNvPr>
            <p:cNvSpPr/>
            <p:nvPr/>
          </p:nvSpPr>
          <p:spPr>
            <a:xfrm>
              <a:off x="6563360" y="3495040"/>
              <a:ext cx="840740" cy="715010"/>
            </a:xfrm>
            <a:prstGeom prst="rect">
              <a:avLst/>
            </a:prstGeom>
            <a:solidFill>
              <a:srgbClr val="CED2D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C308E2D-827B-871F-3780-7E88DFDCF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56CB3-40F6-D0F0-A4AF-042380FAAD3A}"/>
              </a:ext>
            </a:extLst>
          </p:cNvPr>
          <p:cNvSpPr txBox="1"/>
          <p:nvPr/>
        </p:nvSpPr>
        <p:spPr>
          <a:xfrm>
            <a:off x="290518" y="1131068"/>
            <a:ext cx="7065321" cy="230832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HelveticaNeue-Light"/>
              </a:rPr>
              <a:t>The goal of the project was to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Neue-Light"/>
              </a:rPr>
              <a:t>create controller for two robotic manipulators</a:t>
            </a:r>
            <a:r>
              <a:rPr lang="en-US" i="0" dirty="0">
                <a:solidFill>
                  <a:srgbClr val="333333"/>
                </a:solidFill>
                <a:effectLst/>
                <a:latin typeface="HelveticaNeue-Light"/>
              </a:rPr>
              <a:t>.</a:t>
            </a:r>
          </a:p>
          <a:p>
            <a:pPr algn="just"/>
            <a:endParaRPr lang="en-US" i="0" dirty="0">
              <a:solidFill>
                <a:srgbClr val="333333"/>
              </a:solidFill>
              <a:effectLst/>
              <a:latin typeface="HelveticaNeue-Light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HelveticaNeue-Light"/>
              </a:rPr>
              <a:t>Our </a:t>
            </a:r>
            <a:r>
              <a:rPr lang="en-US" dirty="0">
                <a:solidFill>
                  <a:srgbClr val="333333"/>
                </a:solidFill>
                <a:latin typeface="HelveticaNeue-Light"/>
              </a:rPr>
              <a:t>focus was to write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-Light"/>
              </a:rPr>
              <a:t> a logic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Neue-Light"/>
              </a:rPr>
              <a:t>make both robots move in the same environment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Neue-Light"/>
              </a:rPr>
              <a:t>grab an object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Neue-Light"/>
              </a:rPr>
              <a:t>avoid collision with each other</a:t>
            </a:r>
          </a:p>
          <a:p>
            <a:pPr algn="just"/>
            <a:endParaRPr lang="en-US" i="0" dirty="0">
              <a:solidFill>
                <a:srgbClr val="333333"/>
              </a:solidFill>
              <a:effectLst/>
              <a:latin typeface="HelveticaNeue-Light"/>
            </a:endParaRPr>
          </a:p>
        </p:txBody>
      </p:sp>
    </p:spTree>
    <p:extLst>
      <p:ext uri="{BB962C8B-B14F-4D97-AF65-F5344CB8AC3E}">
        <p14:creationId xmlns:p14="http://schemas.microsoft.com/office/powerpoint/2010/main" val="402623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97F8-CD03-3F31-AF22-FA69079A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797D90-6DAA-2A9D-C050-B63424A0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4A28F173-2951-1554-88B7-E717C3FB3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8" t="9975" r="1818" b="4254"/>
          <a:stretch/>
        </p:blipFill>
        <p:spPr>
          <a:xfrm>
            <a:off x="7148755" y="1120504"/>
            <a:ext cx="4718361" cy="3233090"/>
          </a:xfrm>
          <a:prstGeom prst="rect">
            <a:avLst/>
          </a:prstGeom>
        </p:spPr>
      </p:pic>
      <p:pic>
        <p:nvPicPr>
          <p:cNvPr id="3" name="Picture 2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CE4B7631-50CB-028D-2A45-DE8CD32E0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7" t="8379" r="1948" b="3643"/>
          <a:stretch/>
        </p:blipFill>
        <p:spPr>
          <a:xfrm>
            <a:off x="290519" y="1120504"/>
            <a:ext cx="6670851" cy="46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4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28223-E94C-4AB4-13F0-AC39A77B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B2AA29-9FDA-6BFD-4578-2A51FF0A39B2}"/>
              </a:ext>
            </a:extLst>
          </p:cNvPr>
          <p:cNvGrpSpPr/>
          <p:nvPr/>
        </p:nvGrpSpPr>
        <p:grpSpPr>
          <a:xfrm>
            <a:off x="533425" y="2805860"/>
            <a:ext cx="1695260" cy="3175009"/>
            <a:chOff x="944462" y="1230990"/>
            <a:chExt cx="2285709" cy="42808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83C0C5-57E9-21AE-8F0D-7614D3E3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209" r="8884"/>
            <a:stretch/>
          </p:blipFill>
          <p:spPr>
            <a:xfrm>
              <a:off x="944462" y="1230990"/>
              <a:ext cx="2285709" cy="1913925"/>
            </a:xfrm>
            <a:prstGeom prst="rect">
              <a:avLst/>
            </a:prstGeom>
          </p:spPr>
        </p:pic>
        <p:pic>
          <p:nvPicPr>
            <p:cNvPr id="11" name="Picture 10" descr="A video game screen capture&#10;&#10;Description automatically generated">
              <a:extLst>
                <a:ext uri="{FF2B5EF4-FFF2-40B4-BE49-F238E27FC236}">
                  <a16:creationId xmlns:a16="http://schemas.microsoft.com/office/drawing/2014/main" id="{14E0B4E9-D30C-9775-48F0-408D71D4E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51" t="-506" r="9199" b="52488"/>
            <a:stretch/>
          </p:blipFill>
          <p:spPr>
            <a:xfrm rot="337505" flipH="1">
              <a:off x="1034468" y="3581788"/>
              <a:ext cx="1904363" cy="1930050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E4C192-C67D-8137-2CC0-051F78BA6A88}"/>
              </a:ext>
            </a:extLst>
          </p:cNvPr>
          <p:cNvSpPr/>
          <p:nvPr/>
        </p:nvSpPr>
        <p:spPr>
          <a:xfrm>
            <a:off x="710865" y="2129067"/>
            <a:ext cx="1204085" cy="38713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Solid Model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B096A8-44E2-3B0D-3DC6-50E7E836BC78}"/>
              </a:ext>
            </a:extLst>
          </p:cNvPr>
          <p:cNvGrpSpPr/>
          <p:nvPr/>
        </p:nvGrpSpPr>
        <p:grpSpPr>
          <a:xfrm>
            <a:off x="2929198" y="2809690"/>
            <a:ext cx="2044779" cy="2143628"/>
            <a:chOff x="5402501" y="2372810"/>
            <a:chExt cx="2044779" cy="2143628"/>
          </a:xfrm>
        </p:grpSpPr>
        <p:pic>
          <p:nvPicPr>
            <p:cNvPr id="15" name="Picture 14" descr="A mechanical arm on a machine&#10;&#10;Description automatically generated with medium confidence">
              <a:extLst>
                <a:ext uri="{FF2B5EF4-FFF2-40B4-BE49-F238E27FC236}">
                  <a16:creationId xmlns:a16="http://schemas.microsoft.com/office/drawing/2014/main" id="{FC3176C5-DDEC-C162-C1B0-C0F56D6C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00" t="6386" r="35603" b="17105"/>
            <a:stretch/>
          </p:blipFill>
          <p:spPr>
            <a:xfrm>
              <a:off x="5402501" y="2372810"/>
              <a:ext cx="2044779" cy="214362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01BF20-CE98-AA76-2177-EE16E842106E}"/>
                </a:ext>
              </a:extLst>
            </p:cNvPr>
            <p:cNvSpPr/>
            <p:nvPr/>
          </p:nvSpPr>
          <p:spPr>
            <a:xfrm rot="1648000">
              <a:off x="5632663" y="3460759"/>
              <a:ext cx="752655" cy="190108"/>
            </a:xfrm>
            <a:prstGeom prst="rect">
              <a:avLst/>
            </a:prstGeom>
            <a:gradFill flip="none" rotWithShape="1">
              <a:gsLst>
                <a:gs pos="0">
                  <a:srgbClr val="E7C79E"/>
                </a:gs>
                <a:gs pos="100000">
                  <a:srgbClr val="CFB18B"/>
                </a:gs>
              </a:gsLst>
              <a:lin ang="27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7BE58B-E1D8-230A-8CCF-EA57C31AD024}"/>
              </a:ext>
            </a:extLst>
          </p:cNvPr>
          <p:cNvSpPr/>
          <p:nvPr/>
        </p:nvSpPr>
        <p:spPr>
          <a:xfrm>
            <a:off x="3349544" y="2129985"/>
            <a:ext cx="1204085" cy="38713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Meshes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07585EA-D926-0B8E-6316-1E5671ABFCE5}"/>
              </a:ext>
            </a:extLst>
          </p:cNvPr>
          <p:cNvSpPr/>
          <p:nvPr/>
        </p:nvSpPr>
        <p:spPr>
          <a:xfrm>
            <a:off x="9330808" y="2129067"/>
            <a:ext cx="2115175" cy="38360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Kinematic Manipulation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2D92E0-662F-F57C-3A6B-EEFCAA175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8" t="16195" r="5759" b="4741"/>
          <a:stretch/>
        </p:blipFill>
        <p:spPr>
          <a:xfrm>
            <a:off x="8909679" y="2805859"/>
            <a:ext cx="2957437" cy="1986249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424E654E-93E8-831F-718F-6665DDC1C6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6" t="24144" r="18374" b="23306"/>
          <a:stretch/>
        </p:blipFill>
        <p:spPr>
          <a:xfrm>
            <a:off x="5659320" y="2805860"/>
            <a:ext cx="2692472" cy="1986249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9A43B4-738A-CCD2-8E5E-48BA9DFA6191}"/>
              </a:ext>
            </a:extLst>
          </p:cNvPr>
          <p:cNvSpPr/>
          <p:nvPr/>
        </p:nvSpPr>
        <p:spPr>
          <a:xfrm>
            <a:off x="5659320" y="2129067"/>
            <a:ext cx="2692471" cy="38713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URDF + SRDF + TF Tree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E1DDCF-C0BA-F694-3EA6-5B74E2BDAE3A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 flipV="1">
            <a:off x="4553629" y="2322635"/>
            <a:ext cx="1105691" cy="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458F25-C7A8-D609-794C-7425A62DF2E9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914950" y="2322635"/>
            <a:ext cx="1434594" cy="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0B4512-B8B6-DE8C-0173-5895EFDF5995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8351791" y="2320870"/>
            <a:ext cx="979017" cy="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4" descr="Blog | DMC, Inc.">
            <a:extLst>
              <a:ext uri="{FF2B5EF4-FFF2-40B4-BE49-F238E27FC236}">
                <a16:creationId xmlns:a16="http://schemas.microsoft.com/office/drawing/2014/main" id="{CF987195-8978-0495-E376-AFF8088C2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67" y="1240914"/>
            <a:ext cx="725841" cy="7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Electronics Icon Png #134037 - Free Icons Library">
            <a:extLst>
              <a:ext uri="{FF2B5EF4-FFF2-40B4-BE49-F238E27FC236}">
                <a16:creationId xmlns:a16="http://schemas.microsoft.com/office/drawing/2014/main" id="{D356762C-ED5C-DC9E-4288-5399CFF9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86" y="1240914"/>
            <a:ext cx="698831" cy="69883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logo of a computer program&#10;&#10;Description automatically generated">
            <a:extLst>
              <a:ext uri="{FF2B5EF4-FFF2-40B4-BE49-F238E27FC236}">
                <a16:creationId xmlns:a16="http://schemas.microsoft.com/office/drawing/2014/main" id="{A334AB77-B576-2D00-FC15-EE7825F788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1" y="1408520"/>
            <a:ext cx="526069" cy="558234"/>
          </a:xfrm>
          <a:prstGeom prst="rect">
            <a:avLst/>
          </a:prstGeom>
        </p:spPr>
      </p:pic>
      <p:pic>
        <p:nvPicPr>
          <p:cNvPr id="1028" name="Picture 4" descr="GitHub - ros-visualization/rviz: ROS 3D Robot Visualizer">
            <a:extLst>
              <a:ext uri="{FF2B5EF4-FFF2-40B4-BE49-F238E27FC236}">
                <a16:creationId xmlns:a16="http://schemas.microsoft.com/office/drawing/2014/main" id="{066FC5D6-BC51-396C-F79E-F002CA52B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478" y="1408520"/>
            <a:ext cx="698831" cy="45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llada Icons - Free SVG &amp; PNG Collada Images - Noun Project">
            <a:extLst>
              <a:ext uri="{FF2B5EF4-FFF2-40B4-BE49-F238E27FC236}">
                <a16:creationId xmlns:a16="http://schemas.microsoft.com/office/drawing/2014/main" id="{FED6727B-060B-4829-C00F-9D559EE0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99" y="1357663"/>
            <a:ext cx="628550" cy="62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veIt 2 Beta Release Announcement | MoveIt">
            <a:extLst>
              <a:ext uri="{FF2B5EF4-FFF2-40B4-BE49-F238E27FC236}">
                <a16:creationId xmlns:a16="http://schemas.microsoft.com/office/drawing/2014/main" id="{C8DEA674-D6C6-8020-4681-024C2594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789" y="1366683"/>
            <a:ext cx="1351280" cy="5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veIt Motion Planning Framework">
            <a:extLst>
              <a:ext uri="{FF2B5EF4-FFF2-40B4-BE49-F238E27FC236}">
                <a16:creationId xmlns:a16="http://schemas.microsoft.com/office/drawing/2014/main" id="{657068D3-8DB3-C9E0-4163-C90E22C73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068" y="1299090"/>
            <a:ext cx="550657" cy="58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OS 2 Humble Hawksbill Release! — Open Robotics">
            <a:extLst>
              <a:ext uri="{FF2B5EF4-FFF2-40B4-BE49-F238E27FC236}">
                <a16:creationId xmlns:a16="http://schemas.microsoft.com/office/drawing/2014/main" id="{6BA06B4F-7BFB-8909-1F56-DACD19AA0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96" y="1202718"/>
            <a:ext cx="639742" cy="80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36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56EB-AF50-255E-2104-80C3E0A23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DAF771-EE45-9E72-4FD1-4E21FB66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AE8BAD-2CA2-E602-1749-941B810FF93C}"/>
              </a:ext>
            </a:extLst>
          </p:cNvPr>
          <p:cNvSpPr/>
          <p:nvPr/>
        </p:nvSpPr>
        <p:spPr>
          <a:xfrm>
            <a:off x="3357725" y="1694180"/>
            <a:ext cx="1790395" cy="509991"/>
          </a:xfrm>
          <a:prstGeom prst="roundRect">
            <a:avLst>
              <a:gd name="adj" fmla="val 27305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URDF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CAC87D-0F08-4294-0461-D04D84A3390F}"/>
              </a:ext>
            </a:extLst>
          </p:cNvPr>
          <p:cNvSpPr/>
          <p:nvPr/>
        </p:nvSpPr>
        <p:spPr>
          <a:xfrm>
            <a:off x="740449" y="2540549"/>
            <a:ext cx="1290218" cy="509991"/>
          </a:xfrm>
          <a:prstGeom prst="roundRect">
            <a:avLst>
              <a:gd name="adj" fmla="val 27305"/>
            </a:avLst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Kinematics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9C197F-9AE9-A468-E786-609177A9E9A0}"/>
              </a:ext>
            </a:extLst>
          </p:cNvPr>
          <p:cNvSpPr/>
          <p:nvPr/>
        </p:nvSpPr>
        <p:spPr>
          <a:xfrm>
            <a:off x="2410866" y="2540549"/>
            <a:ext cx="1290218" cy="509991"/>
          </a:xfrm>
          <a:prstGeom prst="roundRect">
            <a:avLst>
              <a:gd name="adj" fmla="val 27305"/>
            </a:avLst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Dynamics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0E68A9-1ECC-3BE5-0871-30BD698B50A0}"/>
              </a:ext>
            </a:extLst>
          </p:cNvPr>
          <p:cNvSpPr/>
          <p:nvPr/>
        </p:nvSpPr>
        <p:spPr>
          <a:xfrm>
            <a:off x="3969524" y="2540549"/>
            <a:ext cx="1513180" cy="509991"/>
          </a:xfrm>
          <a:prstGeom prst="roundRect">
            <a:avLst>
              <a:gd name="adj" fmla="val 27305"/>
            </a:avLst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Sensors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0A1F65-63DC-815C-5201-95F6AA65D793}"/>
              </a:ext>
            </a:extLst>
          </p:cNvPr>
          <p:cNvSpPr/>
          <p:nvPr/>
        </p:nvSpPr>
        <p:spPr>
          <a:xfrm>
            <a:off x="5811580" y="2540549"/>
            <a:ext cx="2947571" cy="509991"/>
          </a:xfrm>
          <a:prstGeom prst="roundRect">
            <a:avLst>
              <a:gd name="adj" fmla="val 27305"/>
            </a:avLst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Positioning in reference to 3D world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D4928E0-F571-F45B-A5E4-EB906158DDB2}"/>
              </a:ext>
            </a:extLst>
          </p:cNvPr>
          <p:cNvCxnSpPr>
            <a:stCxn id="3" idx="2"/>
            <a:endCxn id="6" idx="0"/>
          </p:cNvCxnSpPr>
          <p:nvPr/>
        </p:nvCxnSpPr>
        <p:spPr>
          <a:xfrm rot="5400000">
            <a:off x="2651052" y="938678"/>
            <a:ext cx="336378" cy="2867365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A3C878-DC87-2824-B455-0E2CD5A9669B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5400000">
            <a:off x="3486261" y="1773887"/>
            <a:ext cx="336377" cy="119694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BC3004-9710-B5EF-4405-FE229740E323}"/>
              </a:ext>
            </a:extLst>
          </p:cNvPr>
          <p:cNvCxnSpPr>
            <a:stCxn id="3" idx="2"/>
            <a:endCxn id="9" idx="0"/>
          </p:cNvCxnSpPr>
          <p:nvPr/>
        </p:nvCxnSpPr>
        <p:spPr>
          <a:xfrm rot="16200000" flipH="1">
            <a:off x="4321329" y="2135764"/>
            <a:ext cx="336377" cy="473191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9D4EEA-FA9D-0894-592F-6FF6A15D7C9B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rot="16200000" flipH="1">
            <a:off x="5600955" y="856139"/>
            <a:ext cx="336377" cy="3032443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EE256F-759F-43B0-C941-EFA27E75C851}"/>
              </a:ext>
            </a:extLst>
          </p:cNvPr>
          <p:cNvSpPr/>
          <p:nvPr/>
        </p:nvSpPr>
        <p:spPr>
          <a:xfrm>
            <a:off x="9802401" y="1694179"/>
            <a:ext cx="1790395" cy="509991"/>
          </a:xfrm>
          <a:prstGeom prst="roundRect">
            <a:avLst>
              <a:gd name="adj" fmla="val 27305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SRDF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C28C80-94FE-F90A-7D73-FF3157B9095C}"/>
              </a:ext>
            </a:extLst>
          </p:cNvPr>
          <p:cNvSpPr/>
          <p:nvPr/>
        </p:nvSpPr>
        <p:spPr>
          <a:xfrm>
            <a:off x="740449" y="3857521"/>
            <a:ext cx="1290218" cy="509991"/>
          </a:xfrm>
          <a:prstGeom prst="roundRect">
            <a:avLst>
              <a:gd name="adj" fmla="val 27305"/>
            </a:avLst>
          </a:prstGeom>
          <a:solidFill>
            <a:srgbClr val="82B2E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2BEEBDB-8A0C-C74F-4ED0-1BA8928C4AD6}"/>
              </a:ext>
            </a:extLst>
          </p:cNvPr>
          <p:cNvSpPr/>
          <p:nvPr/>
        </p:nvSpPr>
        <p:spPr>
          <a:xfrm>
            <a:off x="740449" y="3302653"/>
            <a:ext cx="1290218" cy="509991"/>
          </a:xfrm>
          <a:prstGeom prst="roundRect">
            <a:avLst>
              <a:gd name="adj" fmla="val 27305"/>
            </a:avLst>
          </a:prstGeom>
          <a:solidFill>
            <a:srgbClr val="82B2E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CC55DA5-297D-1D28-07FA-C49D5D7839AE}"/>
              </a:ext>
            </a:extLst>
          </p:cNvPr>
          <p:cNvSpPr/>
          <p:nvPr/>
        </p:nvSpPr>
        <p:spPr>
          <a:xfrm>
            <a:off x="740449" y="4412389"/>
            <a:ext cx="1290218" cy="509991"/>
          </a:xfrm>
          <a:prstGeom prst="roundRect">
            <a:avLst>
              <a:gd name="adj" fmla="val 27305"/>
            </a:avLst>
          </a:prstGeom>
          <a:solidFill>
            <a:srgbClr val="82B2E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Joint Types and Limits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B3C3539-8EEF-AD01-AF67-73F10F19AAEA}"/>
              </a:ext>
            </a:extLst>
          </p:cNvPr>
          <p:cNvSpPr/>
          <p:nvPr/>
        </p:nvSpPr>
        <p:spPr>
          <a:xfrm>
            <a:off x="740449" y="4967257"/>
            <a:ext cx="1290218" cy="509991"/>
          </a:xfrm>
          <a:prstGeom prst="roundRect">
            <a:avLst>
              <a:gd name="adj" fmla="val 27305"/>
            </a:avLst>
          </a:prstGeom>
          <a:solidFill>
            <a:srgbClr val="82B2E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Actuator Parameters</a:t>
            </a: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B418516-463E-FCCF-9D59-23595837309C}"/>
              </a:ext>
            </a:extLst>
          </p:cNvPr>
          <p:cNvSpPr/>
          <p:nvPr/>
        </p:nvSpPr>
        <p:spPr>
          <a:xfrm>
            <a:off x="8810904" y="1694127"/>
            <a:ext cx="589280" cy="591373"/>
          </a:xfrm>
          <a:prstGeom prst="mathPlus">
            <a:avLst>
              <a:gd name="adj1" fmla="val 11222"/>
            </a:avLst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83D1115-5E48-9D96-4B9F-2786273ABCAB}"/>
              </a:ext>
            </a:extLst>
          </p:cNvPr>
          <p:cNvCxnSpPr>
            <a:cxnSpLocks/>
            <a:stCxn id="6" idx="1"/>
            <a:endCxn id="31" idx="1"/>
          </p:cNvCxnSpPr>
          <p:nvPr/>
        </p:nvCxnSpPr>
        <p:spPr>
          <a:xfrm rot="10800000" flipV="1">
            <a:off x="740449" y="2795545"/>
            <a:ext cx="12700" cy="762104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11BF52-6B01-C67F-6F85-36E70D2DB469}"/>
              </a:ext>
            </a:extLst>
          </p:cNvPr>
          <p:cNvCxnSpPr>
            <a:stCxn id="6" idx="1"/>
            <a:endCxn id="29" idx="1"/>
          </p:cNvCxnSpPr>
          <p:nvPr/>
        </p:nvCxnSpPr>
        <p:spPr>
          <a:xfrm rot="10800000" flipV="1">
            <a:off x="740449" y="2795545"/>
            <a:ext cx="12700" cy="1316972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3250954-F5C1-2144-5342-DBDF6C3D05C7}"/>
              </a:ext>
            </a:extLst>
          </p:cNvPr>
          <p:cNvCxnSpPr>
            <a:cxnSpLocks/>
            <a:stCxn id="6" idx="1"/>
            <a:endCxn id="39" idx="1"/>
          </p:cNvCxnSpPr>
          <p:nvPr/>
        </p:nvCxnSpPr>
        <p:spPr>
          <a:xfrm rot="10800000" flipV="1">
            <a:off x="740449" y="2795545"/>
            <a:ext cx="12700" cy="187184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894C70C-9EE8-486A-73BC-3DC829FEE457}"/>
              </a:ext>
            </a:extLst>
          </p:cNvPr>
          <p:cNvCxnSpPr>
            <a:cxnSpLocks/>
            <a:stCxn id="6" idx="1"/>
            <a:endCxn id="40" idx="1"/>
          </p:cNvCxnSpPr>
          <p:nvPr/>
        </p:nvCxnSpPr>
        <p:spPr>
          <a:xfrm rot="10800000" flipV="1">
            <a:off x="740449" y="2795545"/>
            <a:ext cx="12700" cy="242670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E8D6FB2-2E01-485E-56C3-7E36D92BD538}"/>
              </a:ext>
            </a:extLst>
          </p:cNvPr>
          <p:cNvSpPr/>
          <p:nvPr/>
        </p:nvSpPr>
        <p:spPr>
          <a:xfrm>
            <a:off x="2410866" y="3302653"/>
            <a:ext cx="1290218" cy="509991"/>
          </a:xfrm>
          <a:prstGeom prst="roundRect">
            <a:avLst>
              <a:gd name="adj" fmla="val 27305"/>
            </a:avLst>
          </a:prstGeom>
          <a:solidFill>
            <a:srgbClr val="82B2E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Mass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F229FBF-7840-1353-A3C3-6278AE2CACDF}"/>
              </a:ext>
            </a:extLst>
          </p:cNvPr>
          <p:cNvSpPr/>
          <p:nvPr/>
        </p:nvSpPr>
        <p:spPr>
          <a:xfrm>
            <a:off x="2410866" y="3857520"/>
            <a:ext cx="1290218" cy="509991"/>
          </a:xfrm>
          <a:prstGeom prst="roundRect">
            <a:avLst>
              <a:gd name="adj" fmla="val 27305"/>
            </a:avLst>
          </a:prstGeom>
          <a:solidFill>
            <a:srgbClr val="82B2E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Inertia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EA473CC-B232-CC82-A50D-001546BB33E0}"/>
              </a:ext>
            </a:extLst>
          </p:cNvPr>
          <p:cNvSpPr/>
          <p:nvPr/>
        </p:nvSpPr>
        <p:spPr>
          <a:xfrm>
            <a:off x="2410866" y="4412387"/>
            <a:ext cx="1290218" cy="509991"/>
          </a:xfrm>
          <a:prstGeom prst="roundRect">
            <a:avLst>
              <a:gd name="adj" fmla="val 27305"/>
            </a:avLst>
          </a:prstGeom>
          <a:solidFill>
            <a:srgbClr val="82B2E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Collision Geometry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069ECE1-EF07-C391-C504-538C662FDC51}"/>
              </a:ext>
            </a:extLst>
          </p:cNvPr>
          <p:cNvCxnSpPr>
            <a:cxnSpLocks/>
            <a:stCxn id="8" idx="1"/>
            <a:endCxn id="56" idx="1"/>
          </p:cNvCxnSpPr>
          <p:nvPr/>
        </p:nvCxnSpPr>
        <p:spPr>
          <a:xfrm rot="10800000" flipV="1">
            <a:off x="2410866" y="2795545"/>
            <a:ext cx="12700" cy="762104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59998D2-605E-3337-4FD6-E2412C8A8B3D}"/>
              </a:ext>
            </a:extLst>
          </p:cNvPr>
          <p:cNvCxnSpPr>
            <a:cxnSpLocks/>
            <a:stCxn id="8" idx="1"/>
            <a:endCxn id="57" idx="1"/>
          </p:cNvCxnSpPr>
          <p:nvPr/>
        </p:nvCxnSpPr>
        <p:spPr>
          <a:xfrm rot="10800000" flipV="1">
            <a:off x="2410866" y="2795544"/>
            <a:ext cx="12700" cy="1316971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B61EF30-33D0-4D35-2D0F-08DFE8F2591E}"/>
              </a:ext>
            </a:extLst>
          </p:cNvPr>
          <p:cNvCxnSpPr>
            <a:cxnSpLocks/>
            <a:stCxn id="8" idx="1"/>
            <a:endCxn id="58" idx="1"/>
          </p:cNvCxnSpPr>
          <p:nvPr/>
        </p:nvCxnSpPr>
        <p:spPr>
          <a:xfrm rot="10800000" flipV="1">
            <a:off x="2410866" y="2795545"/>
            <a:ext cx="12700" cy="187183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5580C9F-86F1-B5E3-5B24-BFDE1C8CD528}"/>
              </a:ext>
            </a:extLst>
          </p:cNvPr>
          <p:cNvSpPr/>
          <p:nvPr/>
        </p:nvSpPr>
        <p:spPr>
          <a:xfrm>
            <a:off x="9802400" y="2538822"/>
            <a:ext cx="1790396" cy="509991"/>
          </a:xfrm>
          <a:prstGeom prst="roundRect">
            <a:avLst>
              <a:gd name="adj" fmla="val 27305"/>
            </a:avLst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Motion Planning Groups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EF07C30-F346-CEB2-80FF-7AF9DD75EF6C}"/>
              </a:ext>
            </a:extLst>
          </p:cNvPr>
          <p:cNvCxnSpPr>
            <a:cxnSpLocks/>
            <a:stCxn id="13" idx="1"/>
            <a:endCxn id="70" idx="1"/>
          </p:cNvCxnSpPr>
          <p:nvPr/>
        </p:nvCxnSpPr>
        <p:spPr>
          <a:xfrm rot="10800000" flipV="1">
            <a:off x="9802401" y="1949174"/>
            <a:ext cx="1" cy="844643"/>
          </a:xfrm>
          <a:prstGeom prst="bentConnector3">
            <a:avLst>
              <a:gd name="adj1" fmla="val 228601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96A9BBB-B01D-F6BE-10F6-4DD2C0E03E5A}"/>
              </a:ext>
            </a:extLst>
          </p:cNvPr>
          <p:cNvSpPr/>
          <p:nvPr/>
        </p:nvSpPr>
        <p:spPr>
          <a:xfrm>
            <a:off x="9802400" y="3155771"/>
            <a:ext cx="1790396" cy="509991"/>
          </a:xfrm>
          <a:prstGeom prst="roundRect">
            <a:avLst>
              <a:gd name="adj" fmla="val 27305"/>
            </a:avLst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Defining End Effector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5FC71F6-BE9F-519B-E99B-AF79BD526082}"/>
              </a:ext>
            </a:extLst>
          </p:cNvPr>
          <p:cNvCxnSpPr>
            <a:cxnSpLocks/>
            <a:stCxn id="13" idx="1"/>
            <a:endCxn id="77" idx="1"/>
          </p:cNvCxnSpPr>
          <p:nvPr/>
        </p:nvCxnSpPr>
        <p:spPr>
          <a:xfrm rot="10800000" flipV="1">
            <a:off x="9802401" y="1949175"/>
            <a:ext cx="1" cy="1461592"/>
          </a:xfrm>
          <a:prstGeom prst="bentConnector3">
            <a:avLst>
              <a:gd name="adj1" fmla="val 228601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E966E05-3921-B2BE-5EA0-0948B1EFDE8C}"/>
              </a:ext>
            </a:extLst>
          </p:cNvPr>
          <p:cNvSpPr/>
          <p:nvPr/>
        </p:nvSpPr>
        <p:spPr>
          <a:xfrm>
            <a:off x="9802400" y="3772720"/>
            <a:ext cx="1790396" cy="509991"/>
          </a:xfrm>
          <a:prstGeom prst="roundRect">
            <a:avLst>
              <a:gd name="adj" fmla="val 27305"/>
            </a:avLst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Grasping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BE42A96-3322-4C66-913F-354ABFD14E3D}"/>
              </a:ext>
            </a:extLst>
          </p:cNvPr>
          <p:cNvSpPr/>
          <p:nvPr/>
        </p:nvSpPr>
        <p:spPr>
          <a:xfrm>
            <a:off x="9802400" y="4389670"/>
            <a:ext cx="1790396" cy="509991"/>
          </a:xfrm>
          <a:prstGeom prst="roundRect">
            <a:avLst>
              <a:gd name="adj" fmla="val 27305"/>
            </a:avLst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Predefined Poses 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8A4F99C-042C-6BBA-B506-631C30C544DF}"/>
              </a:ext>
            </a:extLst>
          </p:cNvPr>
          <p:cNvCxnSpPr>
            <a:cxnSpLocks/>
            <a:stCxn id="13" idx="1"/>
            <a:endCxn id="82" idx="1"/>
          </p:cNvCxnSpPr>
          <p:nvPr/>
        </p:nvCxnSpPr>
        <p:spPr>
          <a:xfrm rot="10800000" flipV="1">
            <a:off x="9802401" y="1949174"/>
            <a:ext cx="1" cy="2078541"/>
          </a:xfrm>
          <a:prstGeom prst="bentConnector3">
            <a:avLst>
              <a:gd name="adj1" fmla="val 228601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770321B-3637-92B6-93B6-8055AD368E63}"/>
              </a:ext>
            </a:extLst>
          </p:cNvPr>
          <p:cNvCxnSpPr>
            <a:cxnSpLocks/>
            <a:stCxn id="13" idx="1"/>
            <a:endCxn id="84" idx="1"/>
          </p:cNvCxnSpPr>
          <p:nvPr/>
        </p:nvCxnSpPr>
        <p:spPr>
          <a:xfrm rot="10800000" flipV="1">
            <a:off x="9802401" y="1949174"/>
            <a:ext cx="1" cy="2695491"/>
          </a:xfrm>
          <a:prstGeom prst="bentConnector3">
            <a:avLst>
              <a:gd name="adj1" fmla="val 228601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69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F5597-4B06-54BA-9562-A76B49538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BA0082-7C34-81DD-8CED-3BAC3D65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B46813-3AA2-99DE-03FC-6A27922C5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358F441-3D5F-6CFA-21FC-B7F0B2948836}"/>
              </a:ext>
            </a:extLst>
          </p:cNvPr>
          <p:cNvGrpSpPr/>
          <p:nvPr/>
        </p:nvGrpSpPr>
        <p:grpSpPr>
          <a:xfrm>
            <a:off x="2137562" y="2072425"/>
            <a:ext cx="7916876" cy="2713149"/>
            <a:chOff x="1857281" y="2049393"/>
            <a:chExt cx="7916876" cy="271314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7D45B44-F454-C8E8-18E5-01BC53E7AB4F}"/>
                </a:ext>
              </a:extLst>
            </p:cNvPr>
            <p:cNvSpPr/>
            <p:nvPr/>
          </p:nvSpPr>
          <p:spPr>
            <a:xfrm>
              <a:off x="4925601" y="2049393"/>
              <a:ext cx="1790395" cy="509991"/>
            </a:xfrm>
            <a:prstGeom prst="roundRect">
              <a:avLst>
                <a:gd name="adj" fmla="val 27305"/>
              </a:avLst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ROS Nodes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E5E05BC-AC51-3705-7A6A-1C1ADC5CD593}"/>
                </a:ext>
              </a:extLst>
            </p:cNvPr>
            <p:cNvSpPr/>
            <p:nvPr/>
          </p:nvSpPr>
          <p:spPr>
            <a:xfrm>
              <a:off x="3899441" y="3150972"/>
              <a:ext cx="1790395" cy="509991"/>
            </a:xfrm>
            <a:prstGeom prst="roundRect">
              <a:avLst>
                <a:gd name="adj" fmla="val 27305"/>
              </a:avLst>
            </a:prstGeom>
            <a:solidFill>
              <a:schemeClr val="bg2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Lookup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331686-6B4B-A82C-AD95-49517750BB24}"/>
                </a:ext>
              </a:extLst>
            </p:cNvPr>
            <p:cNvSpPr/>
            <p:nvPr/>
          </p:nvSpPr>
          <p:spPr>
            <a:xfrm>
              <a:off x="1857281" y="3150972"/>
              <a:ext cx="1790395" cy="509991"/>
            </a:xfrm>
            <a:prstGeom prst="roundRect">
              <a:avLst>
                <a:gd name="adj" fmla="val 27305"/>
              </a:avLst>
            </a:prstGeom>
            <a:solidFill>
              <a:schemeClr val="bg2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Joint Angles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F69DFDA-71D0-0FD2-9CCA-EB8E7E22DD74}"/>
                </a:ext>
              </a:extLst>
            </p:cNvPr>
            <p:cNvSpPr/>
            <p:nvPr/>
          </p:nvSpPr>
          <p:spPr>
            <a:xfrm>
              <a:off x="5941601" y="3150972"/>
              <a:ext cx="1790395" cy="509991"/>
            </a:xfrm>
            <a:prstGeom prst="roundRect">
              <a:avLst>
                <a:gd name="adj" fmla="val 27305"/>
              </a:avLst>
            </a:prstGeom>
            <a:solidFill>
              <a:schemeClr val="bg2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Robot State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29540BC-022F-6A78-1652-958585990F5F}"/>
                </a:ext>
              </a:extLst>
            </p:cNvPr>
            <p:cNvSpPr/>
            <p:nvPr/>
          </p:nvSpPr>
          <p:spPr>
            <a:xfrm>
              <a:off x="7983762" y="3150972"/>
              <a:ext cx="1790395" cy="509991"/>
            </a:xfrm>
            <a:prstGeom prst="roundRect">
              <a:avLst>
                <a:gd name="adj" fmla="val 27305"/>
              </a:avLst>
            </a:prstGeom>
            <a:solidFill>
              <a:schemeClr val="bg2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RViz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1C7319E-5A93-A729-4D7C-32119919DBBE}"/>
                </a:ext>
              </a:extLst>
            </p:cNvPr>
            <p:cNvSpPr/>
            <p:nvPr/>
          </p:nvSpPr>
          <p:spPr>
            <a:xfrm>
              <a:off x="4919401" y="4252551"/>
              <a:ext cx="1790395" cy="509991"/>
            </a:xfrm>
            <a:prstGeom prst="roundRect">
              <a:avLst>
                <a:gd name="adj" fmla="val 27305"/>
              </a:avLst>
            </a:prstGeom>
            <a:solidFill>
              <a:srgbClr val="82B2E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Launch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E6A40576-7E4A-40BF-C103-80D2538B491A}"/>
                </a:ext>
              </a:extLst>
            </p:cNvPr>
            <p:cNvCxnSpPr>
              <a:stCxn id="2" idx="2"/>
              <a:endCxn id="7" idx="0"/>
            </p:cNvCxnSpPr>
            <p:nvPr/>
          </p:nvCxnSpPr>
          <p:spPr>
            <a:xfrm rot="5400000">
              <a:off x="3990845" y="1321018"/>
              <a:ext cx="591588" cy="3068320"/>
            </a:xfrm>
            <a:prstGeom prst="bentConnector3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818167E0-6299-C390-D430-EBF3EE310CDB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 rot="5400000">
              <a:off x="5011925" y="2342098"/>
              <a:ext cx="591588" cy="1026160"/>
            </a:xfrm>
            <a:prstGeom prst="bentConnector3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467ABE1-105E-F712-D2BD-640053BBBA56}"/>
                </a:ext>
              </a:extLst>
            </p:cNvPr>
            <p:cNvCxnSpPr>
              <a:stCxn id="2" idx="2"/>
              <a:endCxn id="11" idx="0"/>
            </p:cNvCxnSpPr>
            <p:nvPr/>
          </p:nvCxnSpPr>
          <p:spPr>
            <a:xfrm rot="16200000" flipH="1">
              <a:off x="6033005" y="2347178"/>
              <a:ext cx="591588" cy="1016000"/>
            </a:xfrm>
            <a:prstGeom prst="bentConnector3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082CB97-9A7D-9A3F-3B01-EB8EF548F714}"/>
                </a:ext>
              </a:extLst>
            </p:cNvPr>
            <p:cNvCxnSpPr>
              <a:stCxn id="2" idx="2"/>
              <a:endCxn id="12" idx="0"/>
            </p:cNvCxnSpPr>
            <p:nvPr/>
          </p:nvCxnSpPr>
          <p:spPr>
            <a:xfrm rot="16200000" flipH="1">
              <a:off x="7054085" y="1326097"/>
              <a:ext cx="591588" cy="3058161"/>
            </a:xfrm>
            <a:prstGeom prst="bentConnector3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4AB8C3B6-F7F3-B5B9-512C-CDF1DF6A126A}"/>
                </a:ext>
              </a:extLst>
            </p:cNvPr>
            <p:cNvCxnSpPr>
              <a:cxnSpLocks/>
              <a:stCxn id="7" idx="2"/>
              <a:endCxn id="13" idx="1"/>
            </p:cNvCxnSpPr>
            <p:nvPr/>
          </p:nvCxnSpPr>
          <p:spPr>
            <a:xfrm rot="16200000" flipH="1">
              <a:off x="3412648" y="3000794"/>
              <a:ext cx="846584" cy="2166922"/>
            </a:xfrm>
            <a:prstGeom prst="bentConnector2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3D6387CC-DCDA-B54F-DE18-ED329F1B26B8}"/>
                </a:ext>
              </a:extLst>
            </p:cNvPr>
            <p:cNvCxnSpPr>
              <a:stCxn id="12" idx="2"/>
              <a:endCxn id="13" idx="3"/>
            </p:cNvCxnSpPr>
            <p:nvPr/>
          </p:nvCxnSpPr>
          <p:spPr>
            <a:xfrm rot="5400000">
              <a:off x="7371086" y="2999673"/>
              <a:ext cx="846584" cy="2169164"/>
            </a:xfrm>
            <a:prstGeom prst="bentConnector2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14C63CC-1596-E7BC-D674-E442515D3895}"/>
                </a:ext>
              </a:extLst>
            </p:cNvPr>
            <p:cNvSpPr/>
            <p:nvPr/>
          </p:nvSpPr>
          <p:spPr>
            <a:xfrm>
              <a:off x="5795114" y="3901521"/>
              <a:ext cx="45719" cy="45719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B585765-E4F5-CD53-B39E-6904C640B6A2}"/>
                </a:ext>
              </a:extLst>
            </p:cNvPr>
            <p:cNvCxnSpPr>
              <a:cxnSpLocks/>
              <a:stCxn id="38" idx="4"/>
              <a:endCxn id="13" idx="0"/>
            </p:cNvCxnSpPr>
            <p:nvPr/>
          </p:nvCxnSpPr>
          <p:spPr>
            <a:xfrm flipH="1">
              <a:off x="5814599" y="3947240"/>
              <a:ext cx="3375" cy="30531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10C8A374-D9AB-FF1A-E86D-F3C2B7261C07}"/>
                </a:ext>
              </a:extLst>
            </p:cNvPr>
            <p:cNvCxnSpPr>
              <a:cxnSpLocks/>
              <a:stCxn id="4" idx="2"/>
              <a:endCxn id="38" idx="2"/>
            </p:cNvCxnSpPr>
            <p:nvPr/>
          </p:nvCxnSpPr>
          <p:spPr>
            <a:xfrm rot="16200000" flipH="1">
              <a:off x="5163167" y="3292434"/>
              <a:ext cx="263418" cy="1000475"/>
            </a:xfrm>
            <a:prstGeom prst="bentConnector2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AF8952E3-7AA9-62CB-05D6-ADD695DCD2A3}"/>
                </a:ext>
              </a:extLst>
            </p:cNvPr>
            <p:cNvCxnSpPr>
              <a:cxnSpLocks/>
              <a:stCxn id="11" idx="2"/>
              <a:endCxn id="38" idx="6"/>
            </p:cNvCxnSpPr>
            <p:nvPr/>
          </p:nvCxnSpPr>
          <p:spPr>
            <a:xfrm rot="5400000">
              <a:off x="6207107" y="3294689"/>
              <a:ext cx="263418" cy="995966"/>
            </a:xfrm>
            <a:prstGeom prst="bentConnector2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70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3D975-B69E-9783-0C88-CA125FCBF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26BF13-EF2C-7553-CC13-C2EA0BF1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8" descr="The Ultimate Guide to STICK Welding | UNIMIG Welding Guides &amp; Tutorials">
            <a:extLst>
              <a:ext uri="{FF2B5EF4-FFF2-40B4-BE49-F238E27FC236}">
                <a16:creationId xmlns:a16="http://schemas.microsoft.com/office/drawing/2014/main" id="{71927D67-6BF3-E9D2-980D-3E45C2BC6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" t="7680" b="8371"/>
          <a:stretch/>
        </p:blipFill>
        <p:spPr bwMode="auto">
          <a:xfrm>
            <a:off x="290519" y="1049997"/>
            <a:ext cx="3610921" cy="165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F7F3F5EC-72F9-EE1E-6577-9E0CCCBEF6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69" y="1049997"/>
            <a:ext cx="7813212" cy="4631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7F6CAA-93C8-8BCD-A51B-26E5E364D0A2}"/>
              </a:ext>
            </a:extLst>
          </p:cNvPr>
          <p:cNvSpPr txBox="1"/>
          <p:nvPr/>
        </p:nvSpPr>
        <p:spPr>
          <a:xfrm>
            <a:off x="290519" y="2992930"/>
            <a:ext cx="3539801" cy="230832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HelveticaNeue-Light"/>
              </a:rPr>
              <a:t>The three main components of our project are</a:t>
            </a:r>
            <a:r>
              <a:rPr lang="en-US" dirty="0">
                <a:solidFill>
                  <a:srgbClr val="333333"/>
                </a:solidFill>
                <a:latin typeface="HelveticaNeue-Light"/>
              </a:rPr>
              <a:t>:</a:t>
            </a:r>
            <a:endParaRPr lang="en-US" b="0" i="0" dirty="0">
              <a:solidFill>
                <a:srgbClr val="333333"/>
              </a:solidFill>
              <a:effectLst/>
              <a:latin typeface="HelveticaNeue-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HelveticaNeue-Light"/>
              </a:rPr>
              <a:t>C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Neue-Light"/>
              </a:rPr>
              <a:t>ontroller input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HelveticaNeue-Light"/>
              </a:rPr>
              <a:t>C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Neue-Light"/>
              </a:rPr>
              <a:t>ollision avoidance</a:t>
            </a:r>
            <a:r>
              <a:rPr lang="en-US" b="1" dirty="0">
                <a:solidFill>
                  <a:srgbClr val="333333"/>
                </a:solidFill>
                <a:latin typeface="HelveticaNeue-Light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HelveticaNeue-Light"/>
              </a:rPr>
              <a:t>I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Neue-Light"/>
              </a:rPr>
              <a:t>nverse kinematics</a:t>
            </a:r>
            <a:endParaRPr lang="en-US" b="1" dirty="0">
              <a:solidFill>
                <a:srgbClr val="333333"/>
              </a:solidFill>
              <a:latin typeface="HelveticaNeue-Ligh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Neue-Light"/>
              </a:rPr>
              <a:t>Joint angles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Neue-Light"/>
              </a:rPr>
              <a:t>End effector angle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8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902B7E-DF7F-8AFF-DAE5-10B50CD0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First Challenge: Inverse Kinematics Solution</a:t>
            </a:r>
          </a:p>
        </p:txBody>
      </p:sp>
      <p:pic>
        <p:nvPicPr>
          <p:cNvPr id="2" name="ik">
            <a:hlinkClick r:id="" action="ppaction://media"/>
            <a:extLst>
              <a:ext uri="{FF2B5EF4-FFF2-40B4-BE49-F238E27FC236}">
                <a16:creationId xmlns:a16="http://schemas.microsoft.com/office/drawing/2014/main" id="{E9C46F30-7D62-810A-A565-3760B0353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8392" y="864881"/>
            <a:ext cx="6800850" cy="512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">
  <a:themeElements>
    <a:clrScheme name="Benutzerdefiniert 1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549F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FFFFFF"/>
      </a:hlink>
      <a:folHlink>
        <a:srgbClr val="6121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57150">
          <a:noFill/>
          <a:miter lim="800000"/>
        </a:ln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C11D4D04-86BF-487B-9EFA-E1CADF1DB2F0}" vid="{B3F8983B-47A0-4485-B53D-086F3777F9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 – Presentation Template WS2023 (2)</Template>
  <TotalTime>0</TotalTime>
  <Words>564</Words>
  <Application>Microsoft Office PowerPoint</Application>
  <PresentationFormat>Widescreen</PresentationFormat>
  <Paragraphs>93</Paragraphs>
  <Slides>18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HelveticaNeue-Light</vt:lpstr>
      <vt:lpstr>Arial</vt:lpstr>
      <vt:lpstr>Calibri</vt:lpstr>
      <vt:lpstr>Montserrat</vt:lpstr>
      <vt:lpstr>Symbol</vt:lpstr>
      <vt:lpstr>Wingdings</vt:lpstr>
      <vt:lpstr>Titel</vt:lpstr>
      <vt:lpstr>Uniform Seam Welding with Robot-Robot Collaboration</vt:lpstr>
      <vt:lpstr> Researchers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First Challenge: Inverse Kinematics Solution</vt:lpstr>
      <vt:lpstr> Second Challenge: Moving Two Robots in one 3D Environment</vt:lpstr>
      <vt:lpstr> Second Challenge: Sequence</vt:lpstr>
      <vt:lpstr>PowerPoint Presentation</vt:lpstr>
      <vt:lpstr>PowerPoint Presentation</vt:lpstr>
      <vt:lpstr>PowerPoint Presentation</vt:lpstr>
      <vt:lpstr> Next Steps</vt:lpstr>
      <vt:lpstr> Next Steps</vt:lpstr>
      <vt:lpstr>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Zhu;Sertkaya</dc:creator>
  <cp:keywords>Construction, Robotics, Individualized Production</cp:keywords>
  <cp:lastModifiedBy>Leni Dragovina</cp:lastModifiedBy>
  <cp:revision>582</cp:revision>
  <dcterms:created xsi:type="dcterms:W3CDTF">2024-05-28T19:58:19Z</dcterms:created>
  <dcterms:modified xsi:type="dcterms:W3CDTF">2025-01-30T09:36:57Z</dcterms:modified>
</cp:coreProperties>
</file>